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4425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82bf2270009e0857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1fbd321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对功率概念的理解</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c460314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瞬时功率和平均功率的计算</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aeb9526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图像和功率的综合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df=d36c895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上分点4 机械做功的功率</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9.xml"/><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7_1#8bc269700?vop=1&amp;pid=c460314ba&amp;color=0,0,0&amp;vtp=1&amp;bt=1&amp;bbb=1&amp;hb=1"/>
              <p:cNvSpPr/>
              <p:nvPr/>
            </p:nvSpPr>
            <p:spPr>
              <a:xfrm>
                <a:off x="832104" y="1512000"/>
                <a:ext cx="10533888" cy="7353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如图所示，竖直墙面上的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点到地面有Ⅰ、Ⅱ两条固定光滑轨道，从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点静止释放的物块沿不同轨道</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滑到地面</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7_1#8bc269700?vop=1&amp;pid=c460314ba&amp;color=0,0,0&amp;vtp=1&amp;bt=1&amp;bbb=1&amp;hb=1"/>
              <p:cNvSpPr>
                <a:spLocks noRot="1" noChangeAspect="1" noMove="1" noResize="1" noEditPoints="1" noAdjustHandles="1" noChangeArrowheads="1" noChangeShapeType="1" noTextEdit="1"/>
              </p:cNvSpPr>
              <p:nvPr/>
            </p:nvSpPr>
            <p:spPr>
              <a:xfrm>
                <a:off x="832104" y="1512000"/>
                <a:ext cx="10533888" cy="735330"/>
              </a:xfrm>
              <a:prstGeom prst="rect">
                <a:avLst/>
              </a:prstGeom>
              <a:blipFill>
                <a:blip r:embed="rId3"/>
                <a:stretch>
                  <a:fillRect l="-1389" t="-826" b="-19008"/>
                </a:stretch>
              </a:blipFill>
              <a:ln/>
            </p:spPr>
            <p:txBody>
              <a:bodyPr/>
              <a:lstStyle/>
              <a:p>
                <a:r>
                  <a:rPr lang="zh-CN" altLang="en-US">
                    <a:noFill/>
                  </a:rPr>
                  <a:t> </a:t>
                </a:r>
              </a:p>
            </p:txBody>
          </p:sp>
        </mc:Fallback>
      </mc:AlternateContent>
      <p:sp>
        <p:nvSpPr>
          <p:cNvPr id="3" name="QC_6_AN.18_1#8bc269700.bracket?vop=1&amp;pid=c460314ba&amp;color=0,0,0&amp;vpa=6&amp;vtp=1"/>
          <p:cNvSpPr/>
          <p:nvPr/>
        </p:nvSpPr>
        <p:spPr>
          <a:xfrm>
            <a:off x="3987260" y="1901319"/>
            <a:ext cx="331788" cy="344297"/>
          </a:xfrm>
          <a:prstGeom prst="rect">
            <a:avLst/>
          </a:prstGeom>
          <a:noFill/>
          <a:ln/>
        </p:spPr>
        <p:txBody>
          <a:bodyPr wrap="none" lIns="0" tIns="0" rIns="0" bIns="0" rtlCol="0" anchor="t"/>
          <a:lstStyle/>
          <a:p>
            <a:pPr algn="ctr" latinLnBrk="1">
              <a:lnSpc>
                <a:spcPts val="30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6_BD.17_2#8bc269700?htil=3&amp;vop=1&amp;pid=c460314ba&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976104" y="2031621"/>
            <a:ext cx="137160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17_3#8bc269700.choices?htil=3&amp;vop=1&amp;pid=c460314ba&amp;color=0,0,0&amp;vtp=1&amp;bbb=1&amp;hs=1"/>
          <p:cNvSpPr/>
          <p:nvPr/>
        </p:nvSpPr>
        <p:spPr>
          <a:xfrm>
            <a:off x="832104" y="2291400"/>
            <a:ext cx="9034272" cy="15227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物块滑到地面时，沿Ⅰ下滑重力的瞬时功率等于沿Ⅱ下滑重力的瞬时功率</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物块滑到地面时，沿Ⅰ下滑重力的瞬时功率大于沿Ⅱ下滑重力的瞬时功率</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物块运动过程中，沿Ⅰ下滑重力的平均功率等于沿Ⅱ下滑重力的平均功率</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物块运动过程中，沿Ⅰ下滑重力的平均功率小于沿Ⅱ下滑重力的平均功率</a:t>
            </a:r>
            <a:endParaRPr lang="en-US" altLang="zh-CN" sz="1800" dirty="0"/>
          </a:p>
        </p:txBody>
      </p:sp>
      <mc:AlternateContent xmlns:mc="http://schemas.openxmlformats.org/markup-compatibility/2006">
        <mc:Choice xmlns:a14="http://schemas.microsoft.com/office/drawing/2010/main" Requires="a14">
          <p:sp>
            <p:nvSpPr>
              <p:cNvPr id="6" name="QC_6_AS.19_1#8bc269700?vop=1&amp;pid=c460314ba&amp;color=0,0,0&amp;vtp=1&amp;bbb=1&amp;hb=1&amp;hs=1"/>
              <p:cNvSpPr/>
              <p:nvPr/>
            </p:nvSpPr>
            <p:spPr>
              <a:xfrm>
                <a:off x="832104" y="3800032"/>
                <a:ext cx="10533888" cy="207518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【解析】设轨道的倾角为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，根据牛顿第二定律可知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点到地面的距离为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，根据运动学</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规律有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𝑎</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h</m:t>
                        </m:r>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，可知物块沿不同轨道到达地面的速度大小相等，则重力的瞬时功率为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𝑚𝑔𝑣</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可知当物块滑到地面时</a:t>
                </a:r>
                <a:r>
                  <a:rPr lang="en-US" altLang="zh-CN" sz="1800" b="0" i="0" dirty="0">
                    <a:solidFill>
                      <a:srgbClr val="000000"/>
                    </a:solidFill>
                    <a:latin typeface="微软雅黑" pitchFamily="34" charset="0"/>
                    <a:ea typeface="微软雅黑" pitchFamily="34" charset="-122"/>
                    <a:cs typeface="微软雅黑" pitchFamily="34" charset="-120"/>
                  </a:rPr>
                  <a:t>，沿Ⅰ下滑重力的瞬时功率大于沿Ⅱ下滑重力的瞬时功率，故A错误，B正确</a:t>
                </a:r>
                <a:r>
                  <a:rPr lang="en-US" altLang="zh-CN" sz="1800" b="0" i="0">
                    <a:solidFill>
                      <a:srgbClr val="000000"/>
                    </a:solidFill>
                    <a:latin typeface="微软雅黑" pitchFamily="34" charset="0"/>
                    <a:ea typeface="微软雅黑" pitchFamily="34" charset="-122"/>
                    <a:cs typeface="微软雅黑" pitchFamily="34" charset="-120"/>
                  </a:rPr>
                  <a:t>；根</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据运动学规律有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h</m:t>
                        </m:r>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，则物块重力的平均功率为</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𝑃</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𝑚𝑔h</m:t>
                        </m:r>
                      </m:num>
                      <m:den>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sin</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𝜃</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则物块运动过程中，</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沿</a:t>
                </a:r>
                <a:r>
                  <a:rPr lang="en-US" altLang="zh-CN" b="0" i="0" dirty="0">
                    <a:solidFill>
                      <a:srgbClr val="000000"/>
                    </a:solidFill>
                    <a:latin typeface="微软雅黑" pitchFamily="34" charset="0"/>
                    <a:ea typeface="微软雅黑" pitchFamily="34" charset="-122"/>
                    <a:cs typeface="微软雅黑" pitchFamily="34" charset="-120"/>
                  </a:rPr>
                  <a:t>Ⅰ下滑重力的平均功率大于沿Ⅱ下滑重力的平均功率，故C、D错误.</a:t>
                </a:r>
                <a:endParaRPr lang="en-US" altLang="zh-CN" dirty="0"/>
              </a:p>
            </p:txBody>
          </p:sp>
        </mc:Choice>
        <mc:Fallback>
          <p:sp>
            <p:nvSpPr>
              <p:cNvPr id="6" name="QC_6_AS.19_1#8bc269700?vop=1&amp;pid=c460314ba&amp;color=0,0,0&amp;vtp=1&amp;bbb=1&amp;hb=1&amp;hs=1"/>
              <p:cNvSpPr>
                <a:spLocks noRot="1" noChangeAspect="1" noMove="1" noResize="1" noEditPoints="1" noAdjustHandles="1" noChangeArrowheads="1" noChangeShapeType="1" noTextEdit="1"/>
              </p:cNvSpPr>
              <p:nvPr/>
            </p:nvSpPr>
            <p:spPr>
              <a:xfrm>
                <a:off x="832104" y="3800032"/>
                <a:ext cx="10533888" cy="2075180"/>
              </a:xfrm>
              <a:prstGeom prst="rect">
                <a:avLst/>
              </a:prstGeom>
              <a:blipFill>
                <a:blip r:embed="rId5"/>
                <a:stretch>
                  <a:fillRect l="-1389" t="-293" r="-3704" b="-67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C_6_BD.20_1#3d330c891?htil=4&amp;vop=1&amp;pid=aeb95263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00616" y="1512000"/>
            <a:ext cx="1700972" cy="116205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20_2#3d330c891?htil=4&amp;vop=1&amp;pid=aeb95263b&amp;color=0,0,0&amp;vtp=1&amp;bt=1&amp;bbb=1&amp;hb=1&amp;hs=1"/>
              <p:cNvSpPr/>
              <p:nvPr/>
            </p:nvSpPr>
            <p:spPr>
              <a:xfrm>
                <a:off x="832104" y="1524700"/>
                <a:ext cx="855878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水平面内有粗糙程度不同的两区域，一物体在水平拉力的作用下沿水平面运动</a:t>
                </a:r>
                <a:r>
                  <a:rPr lang="en-US" altLang="zh-CN" sz="1800" b="0" i="0">
                    <a:solidFill>
                      <a:srgbClr val="000000"/>
                    </a:solidFill>
                    <a:latin typeface="微软雅黑" pitchFamily="34" charset="0"/>
                    <a:ea typeface="微软雅黑" pitchFamily="34" charset="-122"/>
                    <a:cs typeface="微软雅黑" pitchFamily="34" charset="-120"/>
                  </a:rPr>
                  <a:t>，其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位移与时间的关系图像如图所示</a:t>
                </a:r>
                <a:r>
                  <a:rPr lang="en-US" altLang="zh-CN" sz="1800" b="0" i="0" dirty="0">
                    <a:solidFill>
                      <a:srgbClr val="000000"/>
                    </a:solidFill>
                    <a:latin typeface="微软雅黑" pitchFamily="34" charset="0"/>
                    <a:ea typeface="微软雅黑" pitchFamily="34" charset="-122"/>
                    <a:cs typeface="微软雅黑" pitchFamily="34" charset="-120"/>
                  </a:rPr>
                  <a:t>，已知0至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时间内受到的滑动摩擦力的大小为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b="0" i="0" dirty="0">
                    <a:solidFill>
                      <a:srgbClr val="000000"/>
                    </a:solidFill>
                    <a:latin typeface="微软雅黑" pitchFamily="34" charset="0"/>
                    <a:ea typeface="微软雅黑" pitchFamily="34" charset="-122"/>
                    <a:cs typeface="微软雅黑" pitchFamily="34" charset="-120"/>
                  </a:rPr>
                  <a:t>时间内受到的滑动摩擦力的大小为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6_BD.20_2#3d330c891?htil=4&amp;vop=1&amp;pid=aeb95263b&amp;color=0,0,0&amp;vtp=1&amp;bt=1&amp;bbb=1&amp;hb=1&amp;hs=1"/>
              <p:cNvSpPr>
                <a:spLocks noRot="1" noChangeAspect="1" noMove="1" noResize="1" noEditPoints="1" noAdjustHandles="1" noChangeArrowheads="1" noChangeShapeType="1" noTextEdit="1"/>
              </p:cNvSpPr>
              <p:nvPr/>
            </p:nvSpPr>
            <p:spPr>
              <a:xfrm>
                <a:off x="832104" y="1524700"/>
                <a:ext cx="8558784" cy="1189355"/>
              </a:xfrm>
              <a:prstGeom prst="rect">
                <a:avLst/>
              </a:prstGeom>
              <a:blipFill>
                <a:blip r:embed="rId4"/>
                <a:stretch>
                  <a:fillRect l="-1709" r="-1567" b="-12308"/>
                </a:stretch>
              </a:blipFill>
              <a:ln/>
            </p:spPr>
            <p:txBody>
              <a:bodyPr/>
              <a:lstStyle/>
              <a:p>
                <a:r>
                  <a:rPr lang="zh-CN" altLang="en-US">
                    <a:noFill/>
                  </a:rPr>
                  <a:t> </a:t>
                </a:r>
              </a:p>
            </p:txBody>
          </p:sp>
        </mc:Fallback>
      </mc:AlternateContent>
      <p:sp>
        <p:nvSpPr>
          <p:cNvPr id="4" name="QC_6_AN.21_1#3d330c891.bracket?vop=1&amp;pid=aeb95263b&amp;color=0,0,0&amp;vpa=7&amp;vtp=1"/>
          <p:cNvSpPr/>
          <p:nvPr/>
        </p:nvSpPr>
        <p:spPr>
          <a:xfrm>
            <a:off x="7309962" y="23495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5" name="QC_6_BD.20_3#3d330c891.choices?vop=1&amp;pid=aeb95263b&amp;color=0,0,0&amp;vtp=1&amp;bbb=1&amp;hs=1"/>
              <p:cNvSpPr/>
              <p:nvPr/>
            </p:nvSpPr>
            <p:spPr>
              <a:xfrm>
                <a:off x="832104" y="2712150"/>
                <a:ext cx="10533888" cy="927100"/>
              </a:xfrm>
              <a:prstGeom prst="rect">
                <a:avLst/>
              </a:prstGeom>
              <a:noFill/>
              <a:ln/>
            </p:spPr>
            <p:txBody>
              <a:bodyPr wrap="none" lIns="0" tIns="0" rIns="0" bIns="0" rtlCol="0" anchor="t"/>
              <a:lstStyle/>
              <a:p>
                <a:pPr latinLnBrk="1">
                  <a:lnSpc>
                    <a:spcPts val="35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时间内，拉力做的功为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时间内，拉力做的功为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8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时刻拉力的功率为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时间内，拉力的平均功率为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20_3#3d330c891.choices?vop=1&amp;pid=aeb95263b&amp;color=0,0,0&amp;vtp=1&amp;bbb=1&amp;hs=1"/>
              <p:cNvSpPr>
                <a:spLocks noRot="1" noChangeAspect="1" noMove="1" noResize="1" noEditPoints="1" noAdjustHandles="1" noChangeArrowheads="1" noChangeShapeType="1" noTextEdit="1"/>
              </p:cNvSpPr>
              <p:nvPr/>
            </p:nvSpPr>
            <p:spPr>
              <a:xfrm>
                <a:off x="832104" y="2712150"/>
                <a:ext cx="10533888" cy="927100"/>
              </a:xfrm>
              <a:prstGeom prst="rect">
                <a:avLst/>
              </a:prstGeom>
              <a:blipFill>
                <a:blip r:embed="rId5"/>
                <a:stretch>
                  <a:fillRect l="-1389" b="-460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22_1#3d330c891?vop=1&amp;pid=aeb95263b&amp;color=0,0,0&amp;vtp=1&amp;bbb=1&amp;hb=1"/>
              <p:cNvSpPr/>
              <p:nvPr/>
            </p:nvSpPr>
            <p:spPr>
              <a:xfrm>
                <a:off x="832104" y="3650997"/>
                <a:ext cx="10533888" cy="1803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【解析】由题图可知物体做匀速直线运动，则0至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时间内，拉力大小为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，做功为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（点拨</a:t>
                </a:r>
                <a:r>
                  <a:rPr lang="en-US" altLang="zh-CN" sz="1800" b="0" i="0">
                    <a:solidFill>
                      <a:srgbClr val="00A0AF"/>
                    </a:solidFill>
                    <a:latin typeface="微软雅黑" pitchFamily="34" charset="0"/>
                    <a:ea typeface="楷体" pitchFamily="34" charset="-122"/>
                    <a:cs typeface="微软雅黑" pitchFamily="34" charset="-120"/>
                  </a:rPr>
                  <a:t>：匀</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速时拉力大小</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摩擦力大小）</a:t>
                </a:r>
                <a:r>
                  <a:rPr lang="en-US" altLang="zh-CN" sz="1800" b="0" i="0" dirty="0">
                    <a:solidFill>
                      <a:srgbClr val="000000"/>
                    </a:solidFill>
                    <a:latin typeface="微软雅黑" pitchFamily="34" charset="0"/>
                    <a:ea typeface="微软雅黑" pitchFamily="34" charset="-122"/>
                    <a:cs typeface="微软雅黑" pitchFamily="34" charset="-120"/>
                  </a:rPr>
                  <a:t>，故A错误；</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时间内，拉力大小为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𝑓</m:t>
                    </m:r>
                  </m:oMath>
                </a14:m>
                <a:r>
                  <a:rPr lang="en-US" altLang="zh-CN" sz="1800" b="0" i="0" dirty="0">
                    <a:solidFill>
                      <a:srgbClr val="000000"/>
                    </a:solidFill>
                    <a:latin typeface="微软雅黑" pitchFamily="34" charset="0"/>
                    <a:ea typeface="微软雅黑" pitchFamily="34" charset="-122"/>
                    <a:cs typeface="微软雅黑" pitchFamily="34" charset="-120"/>
                  </a:rPr>
                  <a:t>，做功为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物体的速度大小为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时刻拉力的功率为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𝑓𝑣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𝑓</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，故C错误；0至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时间内</a:t>
                </a:r>
                <a:r>
                  <a:rPr lang="en-US" altLang="zh-CN" sz="1800" b="0" i="0">
                    <a:solidFill>
                      <a:srgbClr val="000000"/>
                    </a:solidFill>
                    <a:latin typeface="微软雅黑" pitchFamily="34" charset="0"/>
                    <a:ea typeface="微软雅黑" pitchFamily="34" charset="-122"/>
                    <a:cs typeface="微软雅黑" pitchFamily="34" charset="-120"/>
                  </a:rPr>
                  <a:t>，拉力的平</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均功率为</a:t>
                </a:r>
                <a14:m>
                  <m:oMath xmlns:m="http://schemas.openxmlformats.org/officeDocument/2006/math">
                    <m:bar>
                      <m:barPr>
                        <m:pos m:val="top"/>
                        <m:ctrlPr>
                          <a:rPr lang="en-US" altLang="zh-CN">
                            <a:solidFill>
                              <a:srgbClr val="000000"/>
                            </a:solidFill>
                            <a:latin typeface="Cambria Math" panose="02040503050406030204" pitchFamily="18" charset="0"/>
                          </a:rPr>
                        </m:ctrlPr>
                      </m:barPr>
                      <m:e>
                        <m:r>
                          <a:rPr lang="en-US" altLang="zh-CN">
                            <a:solidFill>
                              <a:srgbClr val="000000"/>
                            </a:solidFill>
                            <a:latin typeface="Cambria Math" panose="02040503050406030204" pitchFamily="18" charset="0"/>
                          </a:rPr>
                          <m:t>𝑃</m:t>
                        </m:r>
                      </m:e>
                    </m:ba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2</m:t>
                            </m:r>
                          </m:sub>
                        </m:sSub>
                      </m:num>
                      <m:den>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0</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𝑓</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0</m:t>
                            </m:r>
                          </m:sub>
                        </m:sSub>
                      </m:num>
                      <m:den>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0</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6" name="QC_6_AS.22_1#3d330c891?vop=1&amp;pid=aeb95263b&amp;color=0,0,0&amp;vtp=1&amp;bbb=1&amp;hb=1"/>
              <p:cNvSpPr>
                <a:spLocks noRot="1" noChangeAspect="1" noMove="1" noResize="1" noEditPoints="1" noAdjustHandles="1" noChangeArrowheads="1" noChangeShapeType="1" noTextEdit="1"/>
              </p:cNvSpPr>
              <p:nvPr/>
            </p:nvSpPr>
            <p:spPr>
              <a:xfrm>
                <a:off x="832104" y="3650997"/>
                <a:ext cx="10533888" cy="1803400"/>
              </a:xfrm>
              <a:prstGeom prst="rect">
                <a:avLst/>
              </a:prstGeom>
              <a:blipFill>
                <a:blip r:embed="rId6"/>
                <a:stretch>
                  <a:fillRect l="-1389" r="-1794" b="-2365"/>
                </a:stretch>
              </a:blipFill>
              <a:ln/>
            </p:spPr>
            <p:txBody>
              <a:bodyPr/>
              <a:lstStyle/>
              <a:p>
                <a:r>
                  <a:rPr lang="zh-CN" altLang="en-US">
                    <a:noFill/>
                  </a:rPr>
                  <a:t> </a:t>
                </a:r>
              </a:p>
            </p:txBody>
          </p:sp>
        </mc:Fallback>
      </mc:AlternateContent>
      <p:sp>
        <p:nvSpPr>
          <p:cNvPr id="7" name="QC_6_AS.22_1#3d330c891?vop=1&amp;pid=aeb95263b&amp;color=0,0,0&amp;vtp=1&amp;bbb=1&amp;hb=1&amp;uw=1">
            <a:extLst>
              <a:ext uri="{FF2B5EF4-FFF2-40B4-BE49-F238E27FC236}">
                <a16:creationId xmlns:a16="http://schemas.microsoft.com/office/drawing/2014/main" id="{BA9D7C27-3403-4169-6906-31D7D6B8CB85}"/>
              </a:ext>
            </a:extLst>
          </p:cNvPr>
          <p:cNvSpPr/>
          <p:nvPr/>
        </p:nvSpPr>
        <p:spPr>
          <a:xfrm>
            <a:off x="6873875" y="3650774"/>
            <a:ext cx="3134551"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3_1#a19e7252d?vop=1&amp;pid=aeb95263b&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一放在水平面上的物体受到水平拉力的作用，在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内其速度</a:t>
                </a:r>
                <a:r>
                  <a:rPr lang="en-US" altLang="zh-CN" sz="1800" b="0" i="0">
                    <a:solidFill>
                      <a:srgbClr val="000000"/>
                    </a:solidFill>
                    <a:latin typeface="微软雅黑" pitchFamily="34" charset="0"/>
                    <a:ea typeface="微软雅黑" pitchFamily="34" charset="-122"/>
                    <a:cs typeface="微软雅黑" pitchFamily="34" charset="-120"/>
                  </a:rPr>
                  <a:t>—时间图像和拉力的功率与时间的关</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系图像分别如图甲</a:t>
                </a:r>
                <a:r>
                  <a:rPr lang="en-US" altLang="zh-CN" b="0" i="0" dirty="0">
                    <a:solidFill>
                      <a:srgbClr val="000000"/>
                    </a:solidFill>
                    <a:latin typeface="微软雅黑" pitchFamily="34" charset="0"/>
                    <a:ea typeface="微软雅黑" pitchFamily="34" charset="-122"/>
                    <a:cs typeface="微软雅黑" pitchFamily="34" charset="-120"/>
                  </a:rPr>
                  <a:t>、乙所示，</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23_1#a19e7252d?vop=1&amp;pid=aeb95263b&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16" b="-19048"/>
                </a:stretch>
              </a:blipFill>
              <a:ln/>
            </p:spPr>
            <p:txBody>
              <a:bodyPr/>
              <a:lstStyle/>
              <a:p>
                <a:r>
                  <a:rPr lang="zh-CN" altLang="en-US">
                    <a:noFill/>
                  </a:rPr>
                  <a:t> </a:t>
                </a:r>
              </a:p>
            </p:txBody>
          </p:sp>
        </mc:Fallback>
      </mc:AlternateContent>
      <p:sp>
        <p:nvSpPr>
          <p:cNvPr id="3" name="QC_6_AN.24_1#a19e7252d.bracket?vop=1&amp;pid=aeb95263b&amp;color=0,0,0&amp;vpa=8&amp;vtp=1"/>
          <p:cNvSpPr/>
          <p:nvPr/>
        </p:nvSpPr>
        <p:spPr>
          <a:xfrm>
            <a:off x="604466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6_BD.23_3#a19e7252d?iti=1&amp;htil=1&amp;vop=1&amp;pid=aeb95263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70632" y="2410017"/>
            <a:ext cx="1380744" cy="12527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23_4#a19e7252d?iti=2&amp;htil=1&amp;vop=1&amp;pid=aeb95263b&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01000" y="2474025"/>
            <a:ext cx="1453896"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6_BD.23_5#a19e7252d?iti=1&amp;htil=1&amp;vop=1&amp;pid=aeb95263b&amp;color=0,0,0&amp;vtp=1"/>
          <p:cNvSpPr/>
          <p:nvPr/>
        </p:nvSpPr>
        <p:spPr>
          <a:xfrm>
            <a:off x="3320510" y="3789745"/>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6_BD.23_6#a19e7252d?iti=2&amp;htil=1&amp;vop=1&amp;pid=aeb95263b&amp;color=0,0,0&amp;vtp=1"/>
          <p:cNvSpPr/>
          <p:nvPr/>
        </p:nvSpPr>
        <p:spPr>
          <a:xfrm>
            <a:off x="8587454" y="3789745"/>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6_BD.23_7#a19e7252d.choices?vop=1&amp;pid=aeb95263b&amp;color=0,0,0&amp;vtp=1&amp;bbb=1"/>
              <p:cNvSpPr/>
              <p:nvPr/>
            </p:nvSpPr>
            <p:spPr>
              <a:xfrm>
                <a:off x="832104" y="4162617"/>
                <a:ext cx="10533888" cy="765810"/>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内拉力的大小为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物体所受摩擦力的大小为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内物体克服摩擦力做的功为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内拉力做的功为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6_BD.23_7#a19e7252d.choices?vop=1&amp;pid=aeb95263b&amp;color=0,0,0&amp;vtp=1&amp;bbb=1"/>
              <p:cNvSpPr>
                <a:spLocks noRot="1" noChangeAspect="1" noMove="1" noResize="1" noEditPoints="1" noAdjustHandles="1" noChangeArrowheads="1" noChangeShapeType="1" noTextEdit="1"/>
              </p:cNvSpPr>
              <p:nvPr/>
            </p:nvSpPr>
            <p:spPr>
              <a:xfrm>
                <a:off x="832104" y="4162617"/>
                <a:ext cx="10533888" cy="765810"/>
              </a:xfrm>
              <a:prstGeom prst="rect">
                <a:avLst/>
              </a:prstGeom>
              <a:blipFill>
                <a:blip r:embed="rId6"/>
                <a:stretch>
                  <a:fillRect l="-1389" b="-192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5_1#a19e7252d?vop=1&amp;pid=aeb95263b&amp;color=0,0,0&amp;vtp=1&amp;bt=1&amp;bbb=1&amp;hb=1"/>
              <p:cNvSpPr/>
              <p:nvPr/>
            </p:nvSpPr>
            <p:spPr>
              <a:xfrm>
                <a:off x="832104" y="1512000"/>
                <a:ext cx="10533888" cy="270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【解析】由题图可知，物体在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内拉力的功率与时间的关系为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=15</m:t>
                    </m:r>
                    <m:r>
                      <a:rPr lang="en-US" altLang="zh-CN" sz="1800" b="0" i="0">
                        <a:solidFill>
                          <a:srgbClr val="000000"/>
                        </a:solidFill>
                        <a:latin typeface="Cambria Math" pitchFamily="34" charset="0"/>
                        <a:ea typeface="Cambria Math" pitchFamily="34" charset="-122"/>
                        <a:cs typeface="Cambria Math" pitchFamily="34" charset="-120"/>
                      </a:rPr>
                      <m:t>𝑡</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，速度大小与时间的关系为</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𝑡</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，所以拉力的大小为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，故A错误；由题图可知，在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内</a:t>
                </a:r>
                <a:r>
                  <a:rPr lang="en-US" altLang="zh-CN" sz="1800" b="0" i="0">
                    <a:solidFill>
                      <a:srgbClr val="000000"/>
                    </a:solidFill>
                    <a:latin typeface="微软雅黑" pitchFamily="34" charset="0"/>
                    <a:ea typeface="微软雅黑" pitchFamily="34" charset="-122"/>
                    <a:cs typeface="微软雅黑" pitchFamily="34" charset="-120"/>
                  </a:rPr>
                  <a:t>，物体运动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，拉力的功率为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，物体做匀速直线运动</a:t>
                </a:r>
                <a:r>
                  <a:rPr lang="en-US" altLang="zh-CN" sz="1800" b="0" i="0">
                    <a:solidFill>
                      <a:srgbClr val="000000"/>
                    </a:solidFill>
                    <a:latin typeface="微软雅黑" pitchFamily="34" charset="0"/>
                    <a:ea typeface="微软雅黑" pitchFamily="34" charset="-122"/>
                    <a:cs typeface="微软雅黑" pitchFamily="34" charset="-120"/>
                  </a:rPr>
                  <a:t>，摩擦力大小</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6</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6</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6</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m:t>
                        </m:r>
                      </m:num>
                      <m:den>
                        <m:r>
                          <a:rPr lang="en-US" altLang="zh-CN" sz="1800" b="0" i="0">
                            <a:solidFill>
                              <a:srgbClr val="000000"/>
                            </a:solidFill>
                            <a:latin typeface="Cambria Math" pitchFamily="34" charset="0"/>
                            <a:ea typeface="Cambria Math" pitchFamily="34" charset="-122"/>
                            <a:cs typeface="Cambria Math" pitchFamily="34" charset="-120"/>
                          </a:rPr>
                          <m:t>6</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≈1.67</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zh-CN" altLang="en-US" b="0" i="0" kern="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B错误；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内物体克服摩擦力做的功为</a:t>
                </a:r>
              </a:p>
              <a:p>
                <a:pPr latinLnBrk="1">
                  <a:lnSpc>
                    <a:spcPts val="34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aseline="-10000">
                            <a:solidFill>
                              <a:srgbClr val="000000"/>
                            </a:solidFill>
                            <a:latin typeface="Cambria Math" panose="02040503050406030204" pitchFamily="18" charset="0"/>
                          </a:rPr>
                          <m:t>克</m:t>
                        </m:r>
                        <m:r>
                          <a:rPr lang="en-US" altLang="zh-CN" sz="1800" b="0" i="0">
                            <a:solidFill>
                              <a:srgbClr val="000000"/>
                            </a:solidFill>
                            <a:latin typeface="Cambria Math" pitchFamily="34" charset="0"/>
                            <a:ea typeface="Cambria Math" pitchFamily="34" charset="-122"/>
                            <a:cs typeface="Cambria Math" pitchFamily="34" charset="-120"/>
                          </a:rPr>
                          <m:t>𝑓</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4+6</m:t>
                        </m:r>
                      </m:e>
                    </m:d>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0000"/>
                    </a:solidFill>
                    <a:latin typeface="微软雅黑" pitchFamily="34" charset="0"/>
                    <a:ea typeface="微软雅黑" pitchFamily="34" charset="-122"/>
                    <a:cs typeface="微软雅黑" pitchFamily="34" charset="-120"/>
                  </a:rPr>
                  <a:t>，故C正确；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内水平拉力做的功为</a:t>
                </a:r>
              </a:p>
              <a:p>
                <a:pPr latinLnBrk="1">
                  <a:lnSpc>
                    <a:spcPts val="47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𝐹</m:t>
                        </m:r>
                      </m:sub>
                    </m:sSub>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×2×30+4×10</m:t>
                        </m:r>
                      </m:e>
                    </m: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r>
                      <a:rPr lang="en-US" altLang="zh-CN" b="0" i="0">
                        <a:solidFill>
                          <a:srgbClr val="000000"/>
                        </a:solidFill>
                        <a:latin typeface="Cambria Math" pitchFamily="34" charset="0"/>
                        <a:ea typeface="Cambria Math" pitchFamily="34" charset="-122"/>
                        <a:cs typeface="Cambria Math" pitchFamily="34" charset="-120"/>
                      </a:rPr>
                      <m:t>=70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6_AS.25_1#a19e7252d?vop=1&amp;pid=aeb95263b&amp;color=0,0,0&amp;vtp=1&amp;bt=1&amp;bbb=1&amp;hb=1"/>
              <p:cNvSpPr>
                <a:spLocks noRot="1" noChangeAspect="1" noMove="1" noResize="1" noEditPoints="1" noAdjustHandles="1" noChangeArrowheads="1" noChangeShapeType="1" noTextEdit="1"/>
              </p:cNvSpPr>
              <p:nvPr/>
            </p:nvSpPr>
            <p:spPr>
              <a:xfrm>
                <a:off x="832104" y="1512000"/>
                <a:ext cx="10533888" cy="2709355"/>
              </a:xfrm>
              <a:prstGeom prst="rect">
                <a:avLst/>
              </a:prstGeom>
              <a:blipFill>
                <a:blip r:embed="rId3"/>
                <a:stretch>
                  <a:fillRect l="-1389" r="-1447" b="-2928"/>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6_1#855ec5af4?vop=1&amp;pid=aeb95263b&amp;color=0,0,0&amp;vtp=1&amp;bt=1&amp;bbb=1&amp;hb=1"/>
              <p:cNvSpPr/>
              <p:nvPr/>
            </p:nvSpPr>
            <p:spPr>
              <a:xfrm>
                <a:off x="832104" y="1512000"/>
                <a:ext cx="10533888" cy="6686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）一物体放在水平地面上，如图1所示，已知物体所受水平拉力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随时间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的变化情况如图2</a:t>
                </a:r>
                <a:r>
                  <a:rPr lang="en-US" altLang="zh-CN" sz="1800" b="0" i="0">
                    <a:solidFill>
                      <a:srgbClr val="000000"/>
                    </a:solidFill>
                    <a:latin typeface="微软雅黑" pitchFamily="34" charset="0"/>
                    <a:ea typeface="微软雅黑" pitchFamily="34" charset="-122"/>
                    <a:cs typeface="微软雅黑" pitchFamily="34" charset="-120"/>
                  </a:rPr>
                  <a:t>所示，</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物体相应的速度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b="0" i="0" dirty="0">
                    <a:solidFill>
                      <a:srgbClr val="000000"/>
                    </a:solidFill>
                    <a:latin typeface="微软雅黑" pitchFamily="34" charset="0"/>
                    <a:ea typeface="微软雅黑" pitchFamily="34" charset="-122"/>
                    <a:cs typeface="微软雅黑" pitchFamily="34" charset="-120"/>
                  </a:rPr>
                  <a:t>随时间</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的变化关系如图3所示，</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26_1#855ec5af4?vop=1&amp;pid=aeb95263b&amp;color=0,0,0&amp;vtp=1&amp;bt=1&amp;bbb=1&amp;hb=1"/>
              <p:cNvSpPr>
                <a:spLocks noRot="1" noChangeAspect="1" noMove="1" noResize="1" noEditPoints="1" noAdjustHandles="1" noChangeArrowheads="1" noChangeShapeType="1" noTextEdit="1"/>
              </p:cNvSpPr>
              <p:nvPr/>
            </p:nvSpPr>
            <p:spPr>
              <a:xfrm>
                <a:off x="832104" y="1512000"/>
                <a:ext cx="10533888" cy="668655"/>
              </a:xfrm>
              <a:prstGeom prst="rect">
                <a:avLst/>
              </a:prstGeom>
              <a:blipFill>
                <a:blip r:embed="rId3"/>
                <a:stretch>
                  <a:fillRect l="-1389" t="-7273" r="-2546" b="-21818"/>
                </a:stretch>
              </a:blipFill>
              <a:ln/>
            </p:spPr>
            <p:txBody>
              <a:bodyPr/>
              <a:lstStyle/>
              <a:p>
                <a:r>
                  <a:rPr lang="zh-CN" altLang="en-US">
                    <a:noFill/>
                  </a:rPr>
                  <a:t> </a:t>
                </a:r>
              </a:p>
            </p:txBody>
          </p:sp>
        </mc:Fallback>
      </mc:AlternateContent>
      <p:sp>
        <p:nvSpPr>
          <p:cNvPr id="3" name="QC_6_AN.27_1#855ec5af4.bracket?vop=1&amp;pid=aeb95263b&amp;color=0,0,0&amp;vpa=9&amp;vtp=1&amp;bbb=1"/>
          <p:cNvSpPr/>
          <p:nvPr/>
        </p:nvSpPr>
        <p:spPr>
          <a:xfrm>
            <a:off x="6201378" y="1861377"/>
            <a:ext cx="4968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CD</a:t>
            </a:r>
            <a:endParaRPr lang="en-US" altLang="zh-CN" dirty="0"/>
          </a:p>
        </p:txBody>
      </p:sp>
      <p:pic>
        <p:nvPicPr>
          <p:cNvPr id="4" name="QC_6_BD.26_3#855ec5af4?iti=3&amp;htil=1&amp;vop=1&amp;pid=aeb95263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01952" y="3208467"/>
            <a:ext cx="1371600"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6_BD.26_4#855ec5af4?iti=4&amp;htil=1&amp;vop=1&amp;pid=aeb95263b&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330952" y="2376363"/>
            <a:ext cx="1527048"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26_5#855ec5af4?iti=5&amp;htil=1&amp;vop=1&amp;pid=aeb95263b&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851392" y="2312355"/>
            <a:ext cx="1517904" cy="12252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6_BD.26_6#855ec5af4?iti=3&amp;htil=1&amp;vop=1&amp;pid=aeb95263b&amp;color=0,0,0&amp;vtp=1&amp;bbb=1"/>
          <p:cNvSpPr/>
          <p:nvPr/>
        </p:nvSpPr>
        <p:spPr>
          <a:xfrm>
            <a:off x="2380583" y="3655507"/>
            <a:ext cx="414337" cy="322453"/>
          </a:xfrm>
          <a:prstGeom prst="rect">
            <a:avLst/>
          </a:prstGeom>
          <a:noFill/>
          <a:ln/>
        </p:spPr>
        <p:txBody>
          <a:bodyPr wrap="none" lIns="0" tIns="0" rIns="0" bIns="0" rtlCol="0" anchor="t"/>
          <a:lstStyle/>
          <a:p>
            <a:pPr algn="ctr"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图1</a:t>
            </a:r>
            <a:endParaRPr lang="en-US" altLang="zh-CN" sz="1800" dirty="0"/>
          </a:p>
        </p:txBody>
      </p:sp>
      <p:sp>
        <p:nvSpPr>
          <p:cNvPr id="8" name="QC_6_BD.26_7#855ec5af4?iti=4&amp;htil=1&amp;vop=1&amp;pid=aeb95263b&amp;color=0,0,0&amp;vtp=1&amp;bbb=1"/>
          <p:cNvSpPr/>
          <p:nvPr/>
        </p:nvSpPr>
        <p:spPr>
          <a:xfrm>
            <a:off x="5887308" y="3664651"/>
            <a:ext cx="414337" cy="322453"/>
          </a:xfrm>
          <a:prstGeom prst="rect">
            <a:avLst/>
          </a:prstGeom>
          <a:noFill/>
          <a:ln/>
        </p:spPr>
        <p:txBody>
          <a:bodyPr wrap="none" lIns="0" tIns="0" rIns="0" bIns="0" rtlCol="0" anchor="t"/>
          <a:lstStyle/>
          <a:p>
            <a:pPr algn="ctr"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图2</a:t>
            </a:r>
            <a:endParaRPr lang="en-US" altLang="zh-CN" sz="1800" dirty="0"/>
          </a:p>
        </p:txBody>
      </p:sp>
      <p:sp>
        <p:nvSpPr>
          <p:cNvPr id="9" name="QC_6_BD.26_8#855ec5af4?iti=5&amp;htil=1&amp;vop=1&amp;pid=aeb95263b&amp;color=0,0,0&amp;vtp=1&amp;bbb=1"/>
          <p:cNvSpPr/>
          <p:nvPr/>
        </p:nvSpPr>
        <p:spPr>
          <a:xfrm>
            <a:off x="9403176" y="3664651"/>
            <a:ext cx="414337" cy="322453"/>
          </a:xfrm>
          <a:prstGeom prst="rect">
            <a:avLst/>
          </a:prstGeom>
          <a:noFill/>
          <a:ln/>
        </p:spPr>
        <p:txBody>
          <a:bodyPr wrap="none" lIns="0" tIns="0" rIns="0" bIns="0" rtlCol="0" anchor="t"/>
          <a:lstStyle/>
          <a:p>
            <a:pPr algn="ctr"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图3</a:t>
            </a:r>
            <a:endParaRPr lang="en-US" altLang="zh-CN" sz="1800" dirty="0"/>
          </a:p>
        </p:txBody>
      </p:sp>
      <mc:AlternateContent xmlns:mc="http://schemas.openxmlformats.org/markup-compatibility/2006">
        <mc:Choice xmlns:a14="http://schemas.microsoft.com/office/drawing/2010/main" Requires="a14">
          <p:sp>
            <p:nvSpPr>
              <p:cNvPr id="10" name="QC_6_BD.26_9#855ec5af4.choices?vop=1&amp;pid=aeb95263b&amp;color=0,0,0&amp;vtp=1&amp;bbb=1"/>
              <p:cNvSpPr/>
              <p:nvPr/>
            </p:nvSpPr>
            <p:spPr>
              <a:xfrm>
                <a:off x="832104" y="3988755"/>
                <a:ext cx="10533888" cy="136588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时间内水平拉力做的功为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时间内合外力做的功为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时合外力做功的功率为0</a:t>
                </a:r>
                <a:endParaRPr lang="en-US" altLang="zh-CN" sz="1800" dirty="0"/>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时间内物体克服摩擦力所做的功为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10" name="QC_6_BD.26_9#855ec5af4.choices?vop=1&amp;pid=aeb95263b&amp;color=0,0,0&amp;vtp=1&amp;bbb=1"/>
              <p:cNvSpPr>
                <a:spLocks noRot="1" noChangeAspect="1" noMove="1" noResize="1" noEditPoints="1" noAdjustHandles="1" noChangeArrowheads="1" noChangeShapeType="1" noTextEdit="1"/>
              </p:cNvSpPr>
              <p:nvPr/>
            </p:nvSpPr>
            <p:spPr>
              <a:xfrm>
                <a:off x="832104" y="3988755"/>
                <a:ext cx="10533888" cy="1365885"/>
              </a:xfrm>
              <a:prstGeom prst="rect">
                <a:avLst/>
              </a:prstGeom>
              <a:blipFill>
                <a:blip r:embed="rId7"/>
                <a:stretch>
                  <a:fillRect l="-1389" t="-2232" b="-1116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QC_6_EX.28_1#855ec5af4?vop=1&amp;pid=aeb95263b&amp;color=0,0,0&amp;vtp=1&amp;bbb=1&amp;hb=1"/>
              <p:cNvSpPr/>
              <p:nvPr/>
            </p:nvSpPr>
            <p:spPr>
              <a:xfrm>
                <a:off x="832104" y="5357942"/>
                <a:ext cx="10533888" cy="668655"/>
              </a:xfrm>
              <a:prstGeom prst="rect">
                <a:avLst/>
              </a:prstGeom>
              <a:noFill/>
              <a:ln/>
            </p:spPr>
            <p:txBody>
              <a:bodyPr wrap="none" lIns="0" tIns="0" rIns="0" bIns="0" rtlCol="0" anchor="t"/>
              <a:lstStyle/>
              <a:p>
                <a:pPr algn="l" latinLnBrk="1">
                  <a:lnSpc>
                    <a:spcPts val="28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复杂运动阶段</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先从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图像中判断运动性质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匀速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加速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确定摩擦力大小</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匀速时</a:t>
                </a:r>
              </a:p>
              <a:p>
                <a:pPr latinLnBrk="1">
                  <a:lnSpc>
                    <a:spcPts val="27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𝑓</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再用</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楷体" pitchFamily="34" charset="-122"/>
                    <a:cs typeface="微软雅黑" pitchFamily="34" charset="-120"/>
                  </a:rPr>
                  <a:t>位移</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算功</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瞬时功率用</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楷体" pitchFamily="34" charset="-122"/>
                    <a:cs typeface="微软雅黑" pitchFamily="34" charset="-120"/>
                  </a:rPr>
                  <a:t>瞬时速度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确保力与运动状态匹配</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11" name="QC_6_EX.28_1#855ec5af4?vop=1&amp;pid=aeb95263b&amp;color=0,0,0&amp;vtp=1&amp;bbb=1&amp;hb=1"/>
              <p:cNvSpPr>
                <a:spLocks noRot="1" noChangeAspect="1" noMove="1" noResize="1" noEditPoints="1" noAdjustHandles="1" noChangeArrowheads="1" noChangeShapeType="1" noTextEdit="1"/>
              </p:cNvSpPr>
              <p:nvPr/>
            </p:nvSpPr>
            <p:spPr>
              <a:xfrm>
                <a:off x="832104" y="5357942"/>
                <a:ext cx="10533888" cy="668655"/>
              </a:xfrm>
              <a:prstGeom prst="rect">
                <a:avLst/>
              </a:prstGeom>
              <a:blipFill>
                <a:blip r:embed="rId8"/>
                <a:stretch>
                  <a:fillRect l="-1389" t="-7273" b="-209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bg/>
                                          </p:spTgt>
                                        </p:tgtEl>
                                        <p:attrNameLst>
                                          <p:attrName>style.visibility</p:attrName>
                                        </p:attrNameLst>
                                      </p:cBhvr>
                                      <p:to>
                                        <p:strVal val="visible"/>
                                      </p:to>
                                    </p:set>
                                    <p:anim calcmode="lin" valueType="num">
                                      <p:cBhvr additive="base">
                                        <p:cTn id="1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11">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 calcmode="lin" valueType="num">
                                      <p:cBhvr additive="base">
                                        <p:cTn id="2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xEl>
                                              <p:pRg st="1" end="1"/>
                                            </p:txEl>
                                          </p:spTgt>
                                        </p:tgtEl>
                                        <p:attrNameLst>
                                          <p:attrName>style.visibility</p:attrName>
                                        </p:attrNameLst>
                                      </p:cBhvr>
                                      <p:to>
                                        <p:strVal val="visible"/>
                                      </p:to>
                                    </p:set>
                                    <p:anim calcmode="lin" valueType="num">
                                      <p:cBhvr additive="base">
                                        <p:cTn id="25"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1"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9_1#855ec5af4?vop=1&amp;pid=aeb95263b&amp;color=0,0,0&amp;vtp=1&amp;bt=1&amp;bbb=1&amp;hb=1"/>
              <p:cNvSpPr/>
              <p:nvPr/>
            </p:nvSpPr>
            <p:spPr>
              <a:xfrm>
                <a:off x="832104" y="1508760"/>
                <a:ext cx="10533888" cy="25146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时间内物体沿水平方向移动的位移大小为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×4×3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，此过程拉力所做的功为</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=3×6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r>
                      <a:rPr lang="en-US" altLang="zh-CN" sz="1800" b="0" i="0">
                        <a:solidFill>
                          <a:srgbClr val="000000"/>
                        </a:solidFill>
                        <a:latin typeface="Cambria Math" pitchFamily="34" charset="0"/>
                        <a:ea typeface="Cambria Math" pitchFamily="34" charset="-122"/>
                        <a:cs typeface="Cambria Math" pitchFamily="34" charset="-120"/>
                      </a:rPr>
                      <m:t>=18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0000"/>
                    </a:solidFill>
                    <a:latin typeface="微软雅黑" pitchFamily="34" charset="0"/>
                    <a:ea typeface="微软雅黑" pitchFamily="34" charset="-122"/>
                    <a:cs typeface="微软雅黑" pitchFamily="34" charset="-120"/>
                  </a:rPr>
                  <a:t>，故A错误；由图可知，物体所受摩擦力的大小为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A0AF"/>
                    </a:solidFill>
                    <a:latin typeface="微软雅黑" pitchFamily="34" charset="0"/>
                    <a:ea typeface="楷体" pitchFamily="34" charset="-122"/>
                    <a:cs typeface="微软雅黑" pitchFamily="34" charset="-120"/>
                  </a:rPr>
                  <a:t>（提醒：</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4∼6</m:t>
                    </m:r>
                    <m:r>
                      <m:rPr>
                        <m:nor/>
                      </m:rPr>
                      <a:rPr lang="en-US" altLang="zh-CN" sz="1800" b="0" i="0">
                        <a:solidFill>
                          <a:srgbClr val="00A0AF"/>
                        </a:solidFill>
                        <a:latin typeface="Cambria Math" pitchFamily="34" charset="0"/>
                        <a:ea typeface="Cambria Math" pitchFamily="34" charset="-122"/>
                        <a:cs typeface="Cambria Math" pitchFamily="34" charset="-120"/>
                      </a:rPr>
                      <m:t> </m:t>
                    </m:r>
                    <m:r>
                      <m:rPr>
                        <m:sty m:val="p"/>
                      </m:rPr>
                      <a:rPr lang="en-US" altLang="zh-CN" sz="1800" b="0" i="0">
                        <a:solidFill>
                          <a:srgbClr val="00A0AF"/>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是匀</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速阶段</a:t>
                </a:r>
                <a:r>
                  <a:rPr lang="en-US" altLang="zh-CN" sz="1800" b="0" i="0" dirty="0">
                    <a:solidFill>
                      <a:srgbClr val="00A0AF"/>
                    </a:solidFill>
                    <a:latin typeface="微软雅黑" pitchFamily="34" charset="0"/>
                    <a:ea typeface="楷体" pitchFamily="34" charset="-122"/>
                    <a:cs typeface="微软雅黑" pitchFamily="34" charset="-120"/>
                  </a:rPr>
                  <a:t>，此时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𝑓</m:t>
                    </m:r>
                    <m:r>
                      <a:rPr lang="en-US" altLang="zh-CN" sz="1800" b="0" i="0">
                        <a:solidFill>
                          <a:srgbClr val="00A0AF"/>
                        </a:solidFill>
                        <a:latin typeface="Cambria Math" pitchFamily="34" charset="0"/>
                        <a:ea typeface="Cambria Math" pitchFamily="34" charset="-122"/>
                        <a:cs typeface="Cambria Math" pitchFamily="34" charset="-120"/>
                      </a:rPr>
                      <m:t>=</m:t>
                    </m:r>
                    <m:sSub>
                      <m:sSub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Pr>
                      <m:e>
                        <m:r>
                          <a:rPr lang="en-US" altLang="zh-CN" sz="1800" b="0" i="0">
                            <a:solidFill>
                              <a:srgbClr val="00A0AF"/>
                            </a:solidFill>
                            <a:latin typeface="Cambria Math" pitchFamily="34" charset="0"/>
                            <a:ea typeface="Cambria Math" pitchFamily="34" charset="-122"/>
                            <a:cs typeface="Cambria Math" pitchFamily="34" charset="-120"/>
                          </a:rPr>
                          <m:t>𝐹</m:t>
                        </m:r>
                      </m:e>
                      <m:sub>
                        <m:r>
                          <a:rPr lang="en-US" altLang="zh-CN" sz="1800" b="0" i="0">
                            <a:solidFill>
                              <a:srgbClr val="00A0AF"/>
                            </a:solidFill>
                            <a:latin typeface="Cambria Math" pitchFamily="34" charset="0"/>
                            <a:ea typeface="Cambria Math" pitchFamily="34" charset="-122"/>
                            <a:cs typeface="Cambria Math" pitchFamily="34" charset="-120"/>
                          </a:rPr>
                          <m:t>2</m:t>
                        </m:r>
                      </m:sub>
                    </m:sSub>
                    <m:r>
                      <a:rPr lang="en-US" altLang="zh-CN" sz="1800" b="0" i="0">
                        <a:solidFill>
                          <a:srgbClr val="00A0AF"/>
                        </a:solidFill>
                        <a:latin typeface="Cambria Math" pitchFamily="34" charset="0"/>
                        <a:ea typeface="Cambria Math" pitchFamily="34" charset="-122"/>
                        <a:cs typeface="Cambria Math" pitchFamily="34" charset="-120"/>
                      </a:rPr>
                      <m:t>=2</m:t>
                    </m:r>
                    <m:r>
                      <m:rPr>
                        <m:nor/>
                      </m:rPr>
                      <a:rPr lang="en-US" altLang="zh-CN" sz="1800" b="0" i="0">
                        <a:solidFill>
                          <a:srgbClr val="00A0AF"/>
                        </a:solidFill>
                        <a:latin typeface="Cambria Math" pitchFamily="34" charset="0"/>
                        <a:ea typeface="Cambria Math" pitchFamily="34" charset="-122"/>
                        <a:cs typeface="Cambria Math" pitchFamily="34" charset="-120"/>
                      </a:rPr>
                      <m:t> </m:t>
                    </m:r>
                    <m:r>
                      <m:rPr>
                        <m:sty m:val="p"/>
                      </m:rPr>
                      <a:rPr lang="en-US" altLang="zh-CN" sz="1800" b="0" i="0">
                        <a:solidFill>
                          <a:srgbClr val="00A0AF"/>
                        </a:solidFill>
                        <a:latin typeface="Cambria Math" pitchFamily="34" charset="0"/>
                        <a:ea typeface="Cambria Math" pitchFamily="34" charset="-122"/>
                        <a:cs typeface="Cambria Math" pitchFamily="34" charset="-120"/>
                      </a:rPr>
                      <m:t>N</m:t>
                    </m:r>
                  </m:oMath>
                </a14:m>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DengXian" pitchFamily="34" charset="0"/>
                    <a:ea typeface="DengXian" pitchFamily="34" charset="-122"/>
                    <a:cs typeface="DengXian" pitchFamily="34" charset="-120"/>
                  </a:rPr>
                  <a:t>物体沿水平方向移动的距离</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=3×2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DengXian" pitchFamily="34" charset="0"/>
                    <a:ea typeface="DengXian" pitchFamily="34" charset="-122"/>
                    <a:cs typeface="DengXian"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DengXian" pitchFamily="34" charset="0"/>
                    <a:ea typeface="DengXian" pitchFamily="34" charset="-122"/>
                    <a:cs typeface="DengXian" pitchFamily="34" charset="-120"/>
                  </a:rPr>
                  <a:t>时间内合</a:t>
                </a:r>
              </a:p>
              <a:p>
                <a:pPr latinLnBrk="1">
                  <a:lnSpc>
                    <a:spcPts val="3300"/>
                  </a:lnSpc>
                </a:pPr>
                <a:r>
                  <a:rPr lang="en-US" altLang="zh-CN" sz="1800" b="0" i="0">
                    <a:solidFill>
                      <a:srgbClr val="000000"/>
                    </a:solidFill>
                    <a:latin typeface="DengXian" pitchFamily="34" charset="0"/>
                    <a:ea typeface="DengXian" pitchFamily="34" charset="-122"/>
                    <a:cs typeface="DengXian" pitchFamily="34" charset="-120"/>
                  </a:rPr>
                  <a:t>外力所做的功</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aseline="-10000">
                            <a:solidFill>
                              <a:srgbClr val="000000"/>
                            </a:solidFill>
                            <a:latin typeface="Cambria Math" panose="02040503050406030204" pitchFamily="18" charset="0"/>
                          </a:rPr>
                          <m:t>合</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e>
                    </m:d>
                    <m:r>
                      <a:rPr lang="en-US" altLang="zh-CN" sz="1800" b="0" i="0">
                        <a:solidFill>
                          <a:srgbClr val="000000"/>
                        </a:solidFill>
                        <a:latin typeface="Cambria Math" pitchFamily="34" charset="0"/>
                        <a:ea typeface="Cambria Math" pitchFamily="34" charset="-122"/>
                        <a:cs typeface="Cambria Math" pitchFamily="34" charset="-120"/>
                      </a:rPr>
                      <m:t>=18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r>
                      <a:rPr lang="en-US" altLang="zh-CN" sz="1800" b="0" i="0">
                        <a:solidFill>
                          <a:srgbClr val="000000"/>
                        </a:solidFill>
                        <a:latin typeface="Cambria Math" pitchFamily="34" charset="0"/>
                        <a:ea typeface="Cambria Math" pitchFamily="34" charset="-122"/>
                        <a:cs typeface="Cambria Math" pitchFamily="34" charset="-120"/>
                      </a:rPr>
                      <m:t>+2×6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6+6</m:t>
                        </m:r>
                      </m:e>
                    </m: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800" b="0" i="0" dirty="0">
                    <a:solidFill>
                      <a:srgbClr val="000000"/>
                    </a:solidFill>
                    <a:latin typeface="DengXian" pitchFamily="34" charset="0"/>
                    <a:ea typeface="DengXian" pitchFamily="34" charset="-122"/>
                    <a:cs typeface="DengXian"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DengXian" pitchFamily="34" charset="0"/>
                    <a:ea typeface="DengXian" pitchFamily="34" charset="-122"/>
                    <a:cs typeface="DengXian" pitchFamily="34" charset="-120"/>
                  </a:rPr>
                  <a:t>错误；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DengXian" pitchFamily="34" charset="0"/>
                    <a:ea typeface="DengXian" pitchFamily="34" charset="-122"/>
                    <a:cs typeface="DengXian" pitchFamily="34" charset="-120"/>
                  </a:rPr>
                  <a:t>时，</a:t>
                </a:r>
              </a:p>
              <a:p>
                <a:pPr latinLnBrk="1">
                  <a:lnSpc>
                    <a:spcPts val="3300"/>
                  </a:lnSpc>
                </a:pPr>
                <a:r>
                  <a:rPr lang="en-US" altLang="zh-CN" sz="1800" b="0" i="0">
                    <a:solidFill>
                      <a:srgbClr val="000000"/>
                    </a:solidFill>
                    <a:latin typeface="DengXian" pitchFamily="34" charset="0"/>
                    <a:ea typeface="DengXian" pitchFamily="34" charset="-122"/>
                    <a:cs typeface="DengXian" pitchFamily="34" charset="-120"/>
                  </a:rPr>
                  <a:t>合外力做功的功率为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aseline="-10000">
                            <a:solidFill>
                              <a:srgbClr val="000000"/>
                            </a:solidFill>
                            <a:latin typeface="Cambria Math" panose="02040503050406030204" pitchFamily="18" charset="0"/>
                          </a:rPr>
                          <m:t>合</m:t>
                        </m:r>
                      </m:sub>
                    </m:sSub>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e>
                    </m:d>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2−2</m:t>
                        </m:r>
                      </m:e>
                    </m:d>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DengXian" pitchFamily="34" charset="0"/>
                    <a:ea typeface="DengXian" pitchFamily="34" charset="-122"/>
                    <a:cs typeface="DengXian"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DengXian" pitchFamily="34" charset="0"/>
                    <a:ea typeface="DengXian" pitchFamily="34" charset="-122"/>
                    <a:cs typeface="DengXian" pitchFamily="34" charset="-120"/>
                  </a:rPr>
                  <a:t>正确；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DengXian" pitchFamily="34" charset="0"/>
                    <a:ea typeface="DengXian" pitchFamily="34" charset="-122"/>
                    <a:cs typeface="DengXian" pitchFamily="34" charset="-120"/>
                  </a:rPr>
                  <a:t>时间内</a:t>
                </a:r>
                <a:r>
                  <a:rPr lang="en-US" altLang="zh-CN" sz="1800" b="0" i="0">
                    <a:solidFill>
                      <a:srgbClr val="000000"/>
                    </a:solidFill>
                    <a:latin typeface="DengXian" pitchFamily="34" charset="0"/>
                    <a:ea typeface="DengXian" pitchFamily="34" charset="-122"/>
                    <a:cs typeface="DengXian" pitchFamily="34" charset="-120"/>
                  </a:rPr>
                  <a:t>，物体通过的位移大</a:t>
                </a:r>
              </a:p>
              <a:p>
                <a:pPr latinLnBrk="1">
                  <a:lnSpc>
                    <a:spcPts val="3300"/>
                  </a:lnSpc>
                </a:pPr>
                <a:r>
                  <a:rPr lang="en-US" altLang="zh-CN" b="0" i="0">
                    <a:solidFill>
                      <a:srgbClr val="000000"/>
                    </a:solidFill>
                    <a:latin typeface="DengXian" pitchFamily="34" charset="0"/>
                    <a:ea typeface="DengXian" pitchFamily="34" charset="-122"/>
                    <a:cs typeface="DengXian" pitchFamily="34" charset="-120"/>
                  </a:rPr>
                  <a:t>小</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3</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8+2</m:t>
                        </m:r>
                      </m:e>
                    </m:d>
                    <m:r>
                      <a:rPr lang="en-US" altLang="zh-CN" b="0" i="0">
                        <a:solidFill>
                          <a:srgbClr val="000000"/>
                        </a:solidFill>
                        <a:latin typeface="Cambria Math" pitchFamily="34" charset="0"/>
                        <a:ea typeface="Cambria Math" pitchFamily="34" charset="-122"/>
                        <a:cs typeface="Cambria Math" pitchFamily="34" charset="-120"/>
                      </a:rPr>
                      <m:t>×3</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=15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b="0" i="0" dirty="0">
                    <a:solidFill>
                      <a:srgbClr val="000000"/>
                    </a:solidFill>
                    <a:latin typeface="DengXian" pitchFamily="34" charset="0"/>
                    <a:ea typeface="DengXian" pitchFamily="34" charset="-122"/>
                    <a:cs typeface="DengXian" pitchFamily="34" charset="-120"/>
                  </a:rPr>
                  <a:t>，物体克服摩擦力所做的功为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𝑓</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𝑓</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3</m:t>
                        </m:r>
                      </m:sub>
                    </m:sSub>
                    <m:r>
                      <a:rPr lang="en-US" altLang="zh-CN" b="0" i="0">
                        <a:solidFill>
                          <a:srgbClr val="000000"/>
                        </a:solidFill>
                        <a:latin typeface="Cambria Math" pitchFamily="34" charset="0"/>
                        <a:ea typeface="Cambria Math" pitchFamily="34" charset="-122"/>
                        <a:cs typeface="Cambria Math" pitchFamily="34" charset="-120"/>
                      </a:rPr>
                      <m:t>=2×15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r>
                      <a:rPr lang="en-US" altLang="zh-CN" b="0" i="0">
                        <a:solidFill>
                          <a:srgbClr val="000000"/>
                        </a:solidFill>
                        <a:latin typeface="Cambria Math" pitchFamily="34" charset="0"/>
                        <a:ea typeface="Cambria Math" pitchFamily="34" charset="-122"/>
                        <a:cs typeface="Cambria Math" pitchFamily="34" charset="-120"/>
                      </a:rPr>
                      <m:t>=30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DengXian" pitchFamily="34" charset="0"/>
                    <a:ea typeface="DengXian" pitchFamily="34" charset="-122"/>
                    <a:cs typeface="DengXian"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D</a:t>
                </a:r>
                <a:r>
                  <a:rPr lang="en-US" altLang="zh-CN" b="0" i="0" dirty="0">
                    <a:solidFill>
                      <a:srgbClr val="000000"/>
                    </a:solidFill>
                    <a:latin typeface="DengXian" pitchFamily="34" charset="0"/>
                    <a:ea typeface="DengXian" pitchFamily="34" charset="-122"/>
                    <a:cs typeface="DengXian" pitchFamily="34" charset="-120"/>
                  </a:rPr>
                  <a:t>正确.</a:t>
                </a:r>
                <a:endParaRPr lang="en-US" altLang="zh-CN" dirty="0"/>
              </a:p>
            </p:txBody>
          </p:sp>
        </mc:Choice>
        <mc:Fallback>
          <p:sp>
            <p:nvSpPr>
              <p:cNvPr id="2" name="QC_6_AS.29_1#855ec5af4?vop=1&amp;pid=aeb95263b&amp;color=0,0,0&amp;vtp=1&amp;bt=1&amp;bbb=1&amp;hb=1"/>
              <p:cNvSpPr>
                <a:spLocks noRot="1" noChangeAspect="1" noMove="1" noResize="1" noEditPoints="1" noAdjustHandles="1" noChangeArrowheads="1" noChangeShapeType="1" noTextEdit="1"/>
              </p:cNvSpPr>
              <p:nvPr/>
            </p:nvSpPr>
            <p:spPr>
              <a:xfrm>
                <a:off x="832104" y="1508760"/>
                <a:ext cx="10533888" cy="2514600"/>
              </a:xfrm>
              <a:prstGeom prst="rect">
                <a:avLst/>
              </a:prstGeom>
              <a:blipFill>
                <a:blip r:embed="rId3"/>
                <a:stretch>
                  <a:fillRect l="-1389" r="-1273" b="-3641"/>
                </a:stretch>
              </a:blipFill>
              <a:ln/>
            </p:spPr>
            <p:txBody>
              <a:bodyPr/>
              <a:lstStyle/>
              <a:p>
                <a:r>
                  <a:rPr lang="zh-CN" altLang="en-US">
                    <a:noFill/>
                  </a:rPr>
                  <a:t> </a:t>
                </a:r>
              </a:p>
            </p:txBody>
          </p:sp>
        </mc:Fallback>
      </mc:AlternateContent>
      <p:sp>
        <p:nvSpPr>
          <p:cNvPr id="3" name="QC_6_AS.29_1#855ec5af4?vop=1&amp;pid=aeb95263b&amp;color=0,0,0&amp;vtp=1&amp;bt=1&amp;bbb=1&amp;hb=1&amp;uw=1">
            <a:extLst>
              <a:ext uri="{FF2B5EF4-FFF2-40B4-BE49-F238E27FC236}">
                <a16:creationId xmlns:a16="http://schemas.microsoft.com/office/drawing/2014/main" id="{F0E5533D-E763-9268-97C2-40E152BCB565}"/>
              </a:ext>
            </a:extLst>
          </p:cNvPr>
          <p:cNvSpPr/>
          <p:nvPr/>
        </p:nvSpPr>
        <p:spPr>
          <a:xfrm>
            <a:off x="5913120" y="1927638"/>
            <a:ext cx="3278569"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0_1#5d089bd00?vop=1&amp;pid=aeb95263b&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的物体，放在动摩擦因数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的水平面上，在水平拉力的作用下由静止开始运动</a:t>
                </a:r>
                <a:r>
                  <a:rPr lang="en-US" altLang="zh-CN" sz="1800" b="0" i="0">
                    <a:solidFill>
                      <a:srgbClr val="000000"/>
                    </a:solidFill>
                    <a:latin typeface="微软雅黑" pitchFamily="34" charset="0"/>
                    <a:ea typeface="微软雅黑" pitchFamily="34" charset="-122"/>
                    <a:cs typeface="微软雅黑" pitchFamily="34" charset="-120"/>
                  </a:rPr>
                  <a:t>，拉力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做的功</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𝑊</m:t>
                    </m:r>
                  </m:oMath>
                </a14:m>
                <a:r>
                  <a:rPr lang="en-US" altLang="zh-CN" b="0" i="0" dirty="0">
                    <a:solidFill>
                      <a:srgbClr val="000000"/>
                    </a:solidFill>
                    <a:latin typeface="微软雅黑" pitchFamily="34" charset="0"/>
                    <a:ea typeface="微软雅黑" pitchFamily="34" charset="-122"/>
                    <a:cs typeface="微软雅黑" pitchFamily="34" charset="-120"/>
                  </a:rPr>
                  <a:t>随物体的位移</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oMath>
                </a14:m>
                <a:r>
                  <a:rPr lang="en-US" altLang="zh-CN" b="0" i="0" dirty="0">
                    <a:solidFill>
                      <a:srgbClr val="000000"/>
                    </a:solidFill>
                    <a:latin typeface="微软雅黑" pitchFamily="34" charset="0"/>
                    <a:ea typeface="微软雅黑" pitchFamily="34" charset="-122"/>
                    <a:cs typeface="微软雅黑" pitchFamily="34" charset="-120"/>
                  </a:rPr>
                  <a:t>变化的关系如图所示，重力加速度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30_1#5d089bd00?vop=1&amp;pid=aeb95263b&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100" b="-19048"/>
                </a:stretch>
              </a:blipFill>
              <a:ln/>
            </p:spPr>
            <p:txBody>
              <a:bodyPr/>
              <a:lstStyle/>
              <a:p>
                <a:r>
                  <a:rPr lang="zh-CN" altLang="en-US">
                    <a:noFill/>
                  </a:rPr>
                  <a:t> </a:t>
                </a:r>
              </a:p>
            </p:txBody>
          </p:sp>
        </mc:Fallback>
      </mc:AlternateContent>
      <p:sp>
        <p:nvSpPr>
          <p:cNvPr id="3" name="QC_6_AN.31_1#5d089bd00.bracket?vop=1&amp;pid=aeb95263b&amp;color=0,0,0&amp;vpa=10&amp;vtp=1"/>
          <p:cNvSpPr/>
          <p:nvPr/>
        </p:nvSpPr>
        <p:spPr>
          <a:xfrm>
            <a:off x="8576722"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6_BD.30_2#5d089bd00?htil=7&amp;vop=1&amp;pid=aeb95263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160187" y="2410017"/>
            <a:ext cx="1856232"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30_3#5d089bd00.choices?htil=7&amp;vop=1&amp;pid=aeb95263b&amp;color=0,0,0&amp;vtp=1&amp;bbb=1"/>
              <p:cNvSpPr/>
              <p:nvPr/>
            </p:nvSpPr>
            <p:spPr>
              <a:xfrm>
                <a:off x="832104" y="2283017"/>
                <a:ext cx="8540496"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的过程中，物体的加速度大小是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时，物体的速度大小是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时，拉力的瞬时功率是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过程中，合力做的功是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30_3#5d089bd00.choices?htil=7&amp;vop=1&amp;pid=aeb95263b&amp;color=0,0,0&amp;vtp=1&amp;bbb=1"/>
              <p:cNvSpPr>
                <a:spLocks noRot="1" noChangeAspect="1" noMove="1" noResize="1" noEditPoints="1" noAdjustHandles="1" noChangeArrowheads="1" noChangeShapeType="1" noTextEdit="1"/>
              </p:cNvSpPr>
              <p:nvPr/>
            </p:nvSpPr>
            <p:spPr>
              <a:xfrm>
                <a:off x="832104" y="2283017"/>
                <a:ext cx="8540496" cy="1604010"/>
              </a:xfrm>
              <a:prstGeom prst="rect">
                <a:avLst/>
              </a:prstGeom>
              <a:blipFill>
                <a:blip r:embed="rId5"/>
                <a:stretch>
                  <a:fillRect l="-1713" b="-9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2_1#5d089bd00?vop=1&amp;pid=aeb95263b&amp;color=0,0,0&amp;vtp=1&amp;bt=1&amp;bbb=1&amp;hb=1"/>
              <p:cNvSpPr/>
              <p:nvPr/>
            </p:nvSpPr>
            <p:spPr>
              <a:xfrm>
                <a:off x="832104" y="1512000"/>
                <a:ext cx="10533888" cy="2868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图线的斜率表示水平拉力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的大小，由题图可知，在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a:t>
                </a:r>
                <a:r>
                  <a:rPr lang="en-US" altLang="zh-CN" sz="1800" b="0" i="0">
                    <a:solidFill>
                      <a:srgbClr val="000000"/>
                    </a:solidFill>
                    <a:latin typeface="微软雅黑" pitchFamily="34" charset="0"/>
                    <a:ea typeface="微软雅黑" pitchFamily="34" charset="-122"/>
                    <a:cs typeface="微软雅黑" pitchFamily="34" charset="-120"/>
                  </a:rPr>
                  <a:t>，水平拉力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，由牛顿第二定律，有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，故A错误；当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物体的速度大小是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2×1.5×3</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，由题图可知，在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的过程中，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水平拉力大小为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oMath>
                </a14:m>
                <a:r>
                  <a:rPr lang="en-US" altLang="zh-CN" sz="1800" b="0" i="0" dirty="0">
                    <a:solidFill>
                      <a:srgbClr val="000000"/>
                    </a:solidFill>
                    <a:latin typeface="微软雅黑" pitchFamily="34" charset="0"/>
                    <a:ea typeface="微软雅黑" pitchFamily="34" charset="-122"/>
                    <a:cs typeface="微软雅黑" pitchFamily="34" charset="-120"/>
                  </a:rPr>
                  <a:t>，由牛顿第二定律可得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，可知该过程物体做匀速运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a:t>
                </a:r>
                <a:r>
                  <a:rPr lang="en-US" altLang="zh-CN" sz="1800" b="0" i="0" dirty="0">
                    <a:solidFill>
                      <a:srgbClr val="000000"/>
                    </a:solidFill>
                    <a:latin typeface="微软雅黑" pitchFamily="34" charset="0"/>
                    <a:ea typeface="微软雅黑" pitchFamily="34" charset="-122"/>
                    <a:cs typeface="微软雅黑" pitchFamily="34" charset="-120"/>
                  </a:rPr>
                  <a:t>，则当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时，物体的速度大小是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，故B错误；当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时，物体的速度大小为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则拉力的瞬时功率是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800" b="0" i="0" dirty="0">
                    <a:solidFill>
                      <a:srgbClr val="000000"/>
                    </a:solidFill>
                    <a:latin typeface="微软雅黑" pitchFamily="34" charset="0"/>
                    <a:ea typeface="微软雅黑" pitchFamily="34" charset="-122"/>
                    <a:cs typeface="微软雅黑" pitchFamily="34" charset="-120"/>
                  </a:rPr>
                  <a:t>，故C正确；在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过程中，物体做匀速运动</a:t>
                </a:r>
                <a:r>
                  <a:rPr lang="en-US" altLang="zh-CN" sz="1800" b="0" i="0">
                    <a:solidFill>
                      <a:srgbClr val="000000"/>
                    </a:solidFill>
                    <a:latin typeface="微软雅黑" pitchFamily="34" charset="0"/>
                    <a:ea typeface="微软雅黑" pitchFamily="34" charset="-122"/>
                    <a:cs typeface="微软雅黑" pitchFamily="34" charset="-120"/>
                  </a:rPr>
                  <a:t>，所以合</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外力为零</a:t>
                </a:r>
                <a:r>
                  <a:rPr lang="en-US" altLang="zh-CN" b="0" i="0" dirty="0">
                    <a:solidFill>
                      <a:srgbClr val="000000"/>
                    </a:solidFill>
                    <a:latin typeface="微软雅黑" pitchFamily="34" charset="0"/>
                    <a:ea typeface="微软雅黑" pitchFamily="34" charset="-122"/>
                    <a:cs typeface="微软雅黑" pitchFamily="34" charset="-120"/>
                  </a:rPr>
                  <a:t>，合外力做功为零，故D错误.</a:t>
                </a:r>
                <a:endParaRPr lang="en-US" altLang="zh-CN" dirty="0"/>
              </a:p>
            </p:txBody>
          </p:sp>
        </mc:Choice>
        <mc:Fallback>
          <p:sp>
            <p:nvSpPr>
              <p:cNvPr id="2" name="QC_6_AS.32_1#5d089bd00?vop=1&amp;pid=aeb95263b&amp;color=0,0,0&amp;vtp=1&amp;bt=1&amp;bbb=1&amp;hb=1"/>
              <p:cNvSpPr>
                <a:spLocks noRot="1" noChangeAspect="1" noMove="1" noResize="1" noEditPoints="1" noAdjustHandles="1" noChangeArrowheads="1" noChangeShapeType="1" noTextEdit="1"/>
              </p:cNvSpPr>
              <p:nvPr/>
            </p:nvSpPr>
            <p:spPr>
              <a:xfrm>
                <a:off x="832104" y="1512000"/>
                <a:ext cx="10533888" cy="2868930"/>
              </a:xfrm>
              <a:prstGeom prst="rect">
                <a:avLst/>
              </a:prstGeom>
              <a:blipFill>
                <a:blip r:embed="rId3"/>
                <a:stretch>
                  <a:fillRect l="-1389" r="-1910" b="-4883"/>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3_1#9e2ddaeed?vop=1&amp;pid=d36c89596&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我国的高铁技术居世界领先地位，通常列车受到的阻力与速度的平方成正比，即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.列车要跑得</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快</a:t>
                </a:r>
                <a:r>
                  <a:rPr lang="en-US" altLang="zh-CN" sz="1800" b="0" i="0" dirty="0">
                    <a:solidFill>
                      <a:srgbClr val="000000"/>
                    </a:solidFill>
                    <a:latin typeface="微软雅黑" pitchFamily="34" charset="0"/>
                    <a:ea typeface="微软雅黑" pitchFamily="34" charset="-122"/>
                    <a:cs typeface="微软雅黑" pitchFamily="34" charset="-120"/>
                  </a:rPr>
                  <a:t>，必须用大功率的机车牵引.若列车以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的速度匀速行驶时机车的功率为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，则该列车以</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240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km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的速度匀速行驶时机车的功率为(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33_1#9e2ddaeed?vop=1&amp;pid=d36c89596&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637" b="-12308"/>
                </a:stretch>
              </a:blipFill>
              <a:ln/>
            </p:spPr>
            <p:txBody>
              <a:bodyPr/>
              <a:lstStyle/>
              <a:p>
                <a:r>
                  <a:rPr lang="zh-CN" altLang="en-US">
                    <a:noFill/>
                  </a:rPr>
                  <a:t> </a:t>
                </a:r>
              </a:p>
            </p:txBody>
          </p:sp>
        </mc:Fallback>
      </mc:AlternateContent>
      <p:sp>
        <p:nvSpPr>
          <p:cNvPr id="3" name="QC_6_AN.34_1#9e2ddaeed.bracket?vop=1&amp;pid=d36c89596&amp;color=0,0,0&amp;vpa=11&amp;vtp=1"/>
          <p:cNvSpPr/>
          <p:nvPr/>
        </p:nvSpPr>
        <p:spPr>
          <a:xfrm>
            <a:off x="5196935"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4" name="QC_6_BD.33_2#9e2ddaeed.choices?vop=1&amp;pid=d36c89596&amp;color=0,0,0&amp;vtp=1&amp;bbb=1"/>
              <p:cNvSpPr/>
              <p:nvPr/>
            </p:nvSpPr>
            <p:spPr>
              <a:xfrm>
                <a:off x="832104" y="2749805"/>
                <a:ext cx="10533888" cy="356235"/>
              </a:xfrm>
              <a:prstGeom prst="rect">
                <a:avLst/>
              </a:prstGeom>
              <a:noFill/>
              <a:ln/>
            </p:spPr>
            <p:txBody>
              <a:bodyPr wrap="none" lIns="0" tIns="0" rIns="0" bIns="0" rtlCol="0" anchor="t"/>
              <a:lstStyle/>
              <a:p>
                <a:pPr latinLnBrk="1">
                  <a:lnSpc>
                    <a:spcPts val="32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33_2#9e2ddaeed.choices?vop=1&amp;pid=d36c89596&amp;color=0,0,0&amp;vtp=1&amp;bbb=1"/>
              <p:cNvSpPr>
                <a:spLocks noRot="1" noChangeAspect="1" noMove="1" noResize="1" noEditPoints="1" noAdjustHandles="1" noChangeArrowheads="1" noChangeShapeType="1" noTextEdit="1"/>
              </p:cNvSpPr>
              <p:nvPr/>
            </p:nvSpPr>
            <p:spPr>
              <a:xfrm>
                <a:off x="832104" y="2749805"/>
                <a:ext cx="10533888" cy="356235"/>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35_1#9e2ddaeed?vop=1&amp;pid=d36c89596&amp;color=0,0,0&amp;vtp=1&amp;bbb=1&amp;hb=1"/>
              <p:cNvSpPr/>
              <p:nvPr/>
            </p:nvSpPr>
            <p:spPr>
              <a:xfrm>
                <a:off x="832104" y="3110422"/>
                <a:ext cx="10533888" cy="1193102"/>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【解析】列车匀速行驶时，牵引力与阻力等大反向，则有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，结合功率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𝐹𝑣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，即</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800" b="0" i="0" dirty="0">
                    <a:solidFill>
                      <a:srgbClr val="00A0AF"/>
                    </a:solidFill>
                    <a:latin typeface="微软雅黑" pitchFamily="34" charset="0"/>
                    <a:ea typeface="楷体" pitchFamily="34" charset="-122"/>
                    <a:cs typeface="微软雅黑" pitchFamily="34" charset="-120"/>
                  </a:rPr>
                  <a:t>（易错：勿当成</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𝑃</m:t>
                    </m:r>
                  </m:oMath>
                </a14:m>
                <a:r>
                  <a:rPr lang="en-US" altLang="zh-CN" sz="1800" b="0" i="0" dirty="0">
                    <a:solidFill>
                      <a:srgbClr val="00A0AF"/>
                    </a:solidFill>
                    <a:latin typeface="微软雅黑" pitchFamily="34" charset="0"/>
                    <a:ea typeface="楷体" pitchFamily="34" charset="-122"/>
                    <a:cs typeface="微软雅黑" pitchFamily="34" charset="-120"/>
                  </a:rPr>
                  <a:t>与</a:t>
                </a:r>
                <a14:m>
                  <m:oMath xmlns:m="http://schemas.openxmlformats.org/officeDocument/2006/math">
                    <m:sSup>
                      <m:sSup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pPr>
                      <m:e>
                        <m:r>
                          <a:rPr lang="en-US" altLang="zh-CN" sz="1800" b="0" i="0">
                            <a:solidFill>
                              <a:srgbClr val="00A0AF"/>
                            </a:solidFill>
                            <a:latin typeface="Cambria Math" pitchFamily="34" charset="0"/>
                            <a:ea typeface="Cambria Math" pitchFamily="34" charset="-122"/>
                            <a:cs typeface="Cambria Math" pitchFamily="34" charset="-120"/>
                          </a:rPr>
                          <m:t>𝑣</m:t>
                        </m:r>
                      </m:e>
                      <m:sup>
                        <m:r>
                          <a:rPr lang="en-US" altLang="zh-CN" sz="1800" b="0" i="0">
                            <a:solidFill>
                              <a:srgbClr val="00A0AF"/>
                            </a:solidFill>
                            <a:latin typeface="Cambria Math" pitchFamily="34" charset="0"/>
                            <a:ea typeface="Cambria Math" pitchFamily="34" charset="-122"/>
                            <a:cs typeface="Cambria Math" pitchFamily="34" charset="-120"/>
                          </a:rPr>
                          <m:t>2</m:t>
                        </m:r>
                      </m:sup>
                    </m:sSup>
                  </m:oMath>
                </a14:m>
                <a:r>
                  <a:rPr lang="en-US" altLang="zh-CN" sz="1800" b="0" i="0" dirty="0">
                    <a:solidFill>
                      <a:srgbClr val="00A0AF"/>
                    </a:solidFill>
                    <a:latin typeface="微软雅黑" pitchFamily="34" charset="0"/>
                    <a:ea typeface="楷体" pitchFamily="34" charset="-122"/>
                    <a:cs typeface="微软雅黑" pitchFamily="34" charset="-120"/>
                  </a:rPr>
                  <a:t>成正比，对应关系错写成“</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𝑘</m:t>
                    </m:r>
                    <m:sSup>
                      <m:sSup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pPr>
                      <m:e>
                        <m:r>
                          <a:rPr lang="en-US" altLang="zh-CN" sz="1800" b="0" i="0">
                            <a:solidFill>
                              <a:srgbClr val="00A0AF"/>
                            </a:solidFill>
                            <a:latin typeface="Cambria Math" pitchFamily="34" charset="0"/>
                            <a:ea typeface="Cambria Math" pitchFamily="34" charset="-122"/>
                            <a:cs typeface="Cambria Math" pitchFamily="34" charset="-120"/>
                          </a:rPr>
                          <m:t>𝑣</m:t>
                        </m:r>
                      </m:e>
                      <m:sup>
                        <m:r>
                          <a:rPr lang="en-US" altLang="zh-CN" sz="1800" b="0" i="0">
                            <a:solidFill>
                              <a:srgbClr val="00A0A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，故列车的速度变为原来的2</a:t>
                </a:r>
                <a:r>
                  <a:rPr lang="en-US" altLang="zh-CN" sz="1800" b="0" i="0">
                    <a:solidFill>
                      <a:srgbClr val="000000"/>
                    </a:solidFill>
                    <a:latin typeface="微软雅黑" pitchFamily="34" charset="0"/>
                    <a:ea typeface="微软雅黑" pitchFamily="34" charset="-122"/>
                    <a:cs typeface="微软雅黑" pitchFamily="34" charset="-120"/>
                  </a:rPr>
                  <a:t>倍时，</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功率变为原来的</a:t>
                </a:r>
                <a:r>
                  <a:rPr lang="en-US" altLang="zh-CN" b="0" i="0" dirty="0">
                    <a:solidFill>
                      <a:srgbClr val="000000"/>
                    </a:solidFill>
                    <a:latin typeface="微软雅黑" pitchFamily="34" charset="0"/>
                    <a:ea typeface="微软雅黑" pitchFamily="34" charset="-122"/>
                    <a:cs typeface="微软雅黑" pitchFamily="34" charset="-120"/>
                  </a:rPr>
                  <a:t>8倍，故A</a:t>
                </a:r>
                <a:r>
                  <a:rPr lang="en-US" altLang="zh-CN" b="0" i="0" dirty="0">
                    <a:solidFill>
                      <a:srgbClr val="000000"/>
                    </a:solidFill>
                    <a:latin typeface="DengXian" pitchFamily="34" charset="0"/>
                    <a:ea typeface="DengXian" pitchFamily="34" charset="-122"/>
                    <a:cs typeface="DengXian" pitchFamily="34" charset="-120"/>
                  </a:rPr>
                  <a:t>正确.</a:t>
                </a:r>
                <a:endParaRPr lang="en-US" altLang="zh-CN" dirty="0"/>
              </a:p>
            </p:txBody>
          </p:sp>
        </mc:Choice>
        <mc:Fallback>
          <p:sp>
            <p:nvSpPr>
              <p:cNvPr id="5" name="QC_6_AS.35_1#9e2ddaeed?vop=1&amp;pid=d36c89596&amp;color=0,0,0&amp;vtp=1&amp;bbb=1&amp;hb=1"/>
              <p:cNvSpPr>
                <a:spLocks noRot="1" noChangeAspect="1" noMove="1" noResize="1" noEditPoints="1" noAdjustHandles="1" noChangeArrowheads="1" noChangeShapeType="1" noTextEdit="1"/>
              </p:cNvSpPr>
              <p:nvPr/>
            </p:nvSpPr>
            <p:spPr>
              <a:xfrm>
                <a:off x="832104" y="3110422"/>
                <a:ext cx="10533888" cy="1193102"/>
              </a:xfrm>
              <a:prstGeom prst="rect">
                <a:avLst/>
              </a:prstGeom>
              <a:blipFill>
                <a:blip r:embed="rId5"/>
                <a:stretch>
                  <a:fillRect l="-1389" r="-1331" b="-12245"/>
                </a:stretch>
              </a:blipFill>
              <a:ln/>
            </p:spPr>
            <p:txBody>
              <a:bodyPr/>
              <a:lstStyle/>
              <a:p>
                <a:r>
                  <a:rPr lang="zh-CN" altLang="en-US">
                    <a:noFill/>
                  </a:rPr>
                  <a:t> </a:t>
                </a:r>
              </a:p>
            </p:txBody>
          </p:sp>
        </mc:Fallback>
      </mc:AlternateContent>
      <p:sp>
        <p:nvSpPr>
          <p:cNvPr id="6" name="QC_6_AS.35_1#9e2ddaeed?vop=1&amp;pid=d36c89596&amp;color=0,0,0&amp;vtp=1&amp;bbb=1&amp;hb=1&amp;uw=1">
            <a:extLst>
              <a:ext uri="{FF2B5EF4-FFF2-40B4-BE49-F238E27FC236}">
                <a16:creationId xmlns:a16="http://schemas.microsoft.com/office/drawing/2014/main" id="{AE00E228-E550-4ECE-41DF-89CD9234B127}"/>
              </a:ext>
            </a:extLst>
          </p:cNvPr>
          <p:cNvSpPr/>
          <p:nvPr/>
        </p:nvSpPr>
        <p:spPr>
          <a:xfrm>
            <a:off x="8486077" y="3110199"/>
            <a:ext cx="292652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C_6_AS.35_1#9e2ddaeed?vop=1&amp;pid=d36c89596&amp;color=0,0,0&amp;vtp=1&amp;bbb=1&amp;hb=1&amp;uw=1">
            <a:extLst>
              <a:ext uri="{FF2B5EF4-FFF2-40B4-BE49-F238E27FC236}">
                <a16:creationId xmlns:a16="http://schemas.microsoft.com/office/drawing/2014/main" id="{66E1CCB9-1425-07E7-06AA-4100FA7680CC}"/>
              </a:ext>
            </a:extLst>
          </p:cNvPr>
          <p:cNvSpPr/>
          <p:nvPr/>
        </p:nvSpPr>
        <p:spPr>
          <a:xfrm>
            <a:off x="832104" y="3529300"/>
            <a:ext cx="677672"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bg/>
                                          </p:spTgt>
                                        </p:tgtEl>
                                        <p:attrNameLst>
                                          <p:attrName>style.visibility</p:attrName>
                                        </p:attrNameLst>
                                      </p:cBhvr>
                                      <p:to>
                                        <p:strVal val="visible"/>
                                      </p:to>
                                    </p:set>
                                    <p:anim calcmode="lin" valueType="num">
                                      <p:cBhvr additive="base">
                                        <p:cTn id="3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6">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7"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BD.36_1#4e20bac14?vop=1&amp;pid=d36c89596&amp;color=0,0,0&amp;vtp=1&amp;bt=1&amp;bbb=1&amp;hb=1"/>
          <p:cNvSpPr/>
          <p:nvPr/>
        </p:nvSpPr>
        <p:spPr>
          <a:xfrm>
            <a:off x="832104" y="1512000"/>
            <a:ext cx="10533888" cy="13703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如图所示为具有10节车厢的动车组模型，每节车厢都有可遥控开启或关闭的动力装置</a:t>
            </a:r>
            <a:r>
              <a:rPr lang="en-US" altLang="zh-CN" sz="1800" b="0" i="0">
                <a:solidFill>
                  <a:srgbClr val="000000"/>
                </a:solidFill>
                <a:latin typeface="微软雅黑" pitchFamily="34" charset="0"/>
                <a:ea typeface="微软雅黑" pitchFamily="34" charset="-122"/>
                <a:cs typeface="微软雅黑" pitchFamily="34" charset="-120"/>
              </a:rPr>
              <a:t>，开启时的输出</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功率恒定且相同</a:t>
            </a:r>
            <a:r>
              <a:rPr lang="en-US" altLang="zh-CN" sz="1800" b="0" i="0" dirty="0">
                <a:solidFill>
                  <a:srgbClr val="000000"/>
                </a:solidFill>
                <a:latin typeface="微软雅黑" pitchFamily="34" charset="0"/>
                <a:ea typeface="微软雅黑" pitchFamily="34" charset="-122"/>
                <a:cs typeface="微软雅黑" pitchFamily="34" charset="-120"/>
              </a:rPr>
              <a:t>.研究动车组在水平路面上沿直线运动情况，开启车厢1、2动力，</a:t>
            </a:r>
            <a:r>
              <a:rPr lang="en-US" altLang="zh-CN" sz="1800" b="0" i="0">
                <a:solidFill>
                  <a:srgbClr val="000000"/>
                </a:solidFill>
                <a:latin typeface="微软雅黑" pitchFamily="34" charset="0"/>
                <a:ea typeface="微软雅黑" pitchFamily="34" charset="-122"/>
                <a:cs typeface="微软雅黑" pitchFamily="34" charset="-120"/>
              </a:rPr>
              <a:t>稳定运动后为第一阶段；</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加开车厢</a:t>
            </a:r>
            <a:r>
              <a:rPr lang="en-US" altLang="zh-CN" sz="1800" b="0" i="0" dirty="0">
                <a:solidFill>
                  <a:srgbClr val="000000"/>
                </a:solidFill>
                <a:latin typeface="微软雅黑" pitchFamily="34" charset="0"/>
                <a:ea typeface="微软雅黑" pitchFamily="34" charset="-122"/>
                <a:cs typeface="微软雅黑" pitchFamily="34" charset="-120"/>
              </a:rPr>
              <a:t>3动力，再次稳定运动后为第二阶段.整个过程中，每节车厢受到的阻力大小相等且恒定不变</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第二阶段与第一阶段相比</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C_6_BD.36_2#4e20bac14?vop=1&amp;pid=d36c8959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34840" y="2987232"/>
            <a:ext cx="3328416" cy="365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37_1#4e20bac14.bracket?vop=1&amp;pid=d36c89596&amp;color=0,0,0&amp;vpa=12&amp;vtp=1"/>
          <p:cNvSpPr/>
          <p:nvPr/>
        </p:nvSpPr>
        <p:spPr>
          <a:xfrm>
            <a:off x="5587460" y="2569275"/>
            <a:ext cx="3317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5" name="QC_6_BD.36_3#4e20bac14.choices?vop=1&amp;pid=d36c89596&amp;color=0,0,0&amp;vtp=1&amp;bbb=1"/>
          <p:cNvSpPr/>
          <p:nvPr/>
        </p:nvSpPr>
        <p:spPr>
          <a:xfrm>
            <a:off x="832104" y="3482532"/>
            <a:ext cx="10533888" cy="659130"/>
          </a:xfrm>
          <a:prstGeom prst="rect">
            <a:avLst/>
          </a:prstGeom>
          <a:noFill/>
          <a:ln/>
        </p:spPr>
        <p:txBody>
          <a:bodyPr wrap="none" lIns="0" tIns="0" rIns="0" bIns="0" rtlCol="0" anchor="t"/>
          <a:lstStyle/>
          <a:p>
            <a:pPr latinLnBrk="1">
              <a:lnSpc>
                <a:spcPts val="28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车厢3对</a:t>
            </a:r>
            <a:r>
              <a:rPr lang="en-US" altLang="zh-CN" sz="1800" b="0" i="0">
                <a:solidFill>
                  <a:srgbClr val="000000"/>
                </a:solidFill>
                <a:latin typeface="微软雅黑" pitchFamily="34" charset="0"/>
                <a:ea typeface="微软雅黑" pitchFamily="34" charset="-122"/>
                <a:cs typeface="微软雅黑" pitchFamily="34" charset="-120"/>
              </a:rPr>
              <a:t>4的拉力变大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车厢3对4的拉力变小</a:t>
            </a:r>
            <a:endParaRPr lang="en-US" altLang="zh-CN" sz="1800" dirty="0"/>
          </a:p>
          <a:p>
            <a:pPr latinLnBrk="1">
              <a:lnSpc>
                <a:spcPts val="26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车厢3对</a:t>
            </a:r>
            <a:r>
              <a:rPr lang="en-US" altLang="zh-CN" sz="1800" b="0" i="0">
                <a:solidFill>
                  <a:srgbClr val="000000"/>
                </a:solidFill>
                <a:latin typeface="微软雅黑" pitchFamily="34" charset="0"/>
                <a:ea typeface="微软雅黑" pitchFamily="34" charset="-122"/>
                <a:cs typeface="微软雅黑" pitchFamily="34" charset="-120"/>
              </a:rPr>
              <a:t>4的拉力功率变小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车厢3对4的拉力功率变大</a:t>
            </a:r>
            <a:endParaRPr lang="en-US" altLang="zh-CN" sz="1800" dirty="0"/>
          </a:p>
        </p:txBody>
      </p:sp>
      <mc:AlternateContent xmlns:mc="http://schemas.openxmlformats.org/markup-compatibility/2006">
        <mc:Choice xmlns:a14="http://schemas.microsoft.com/office/drawing/2010/main" Requires="a14">
          <p:sp>
            <p:nvSpPr>
              <p:cNvPr id="6" name="QC_6_AS.38_1#4e20bac14?vop=1&amp;pid=d36c89596&amp;color=0,0,0&amp;vtp=1&amp;bbb=1&amp;hb=1"/>
              <p:cNvSpPr/>
              <p:nvPr/>
            </p:nvSpPr>
            <p:spPr>
              <a:xfrm>
                <a:off x="832104" y="4142932"/>
                <a:ext cx="10533888" cy="1843659"/>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【解析】设每节车厢受到的阻力大小为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f</m:t>
                        </m:r>
                      </m:sub>
                    </m:sSub>
                  </m:oMath>
                </a14:m>
                <a:r>
                  <a:rPr lang="en-US" altLang="zh-CN" sz="1800" b="0" i="0" dirty="0">
                    <a:solidFill>
                      <a:srgbClr val="000000"/>
                    </a:solidFill>
                    <a:latin typeface="微软雅黑" pitchFamily="34" charset="0"/>
                    <a:ea typeface="微软雅黑" pitchFamily="34" charset="-122"/>
                    <a:cs typeface="微软雅黑" pitchFamily="34" charset="-120"/>
                  </a:rPr>
                  <a:t>，稳定后动车组做匀速直线运动，选车厢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为研究对象</a:t>
                </a:r>
                <a:r>
                  <a:rPr lang="en-US" altLang="zh-CN" sz="1800" b="0" i="0">
                    <a:solidFill>
                      <a:srgbClr val="000000"/>
                    </a:solidFill>
                    <a:latin typeface="微软雅黑" pitchFamily="34" charset="0"/>
                    <a:ea typeface="微软雅黑" pitchFamily="34" charset="-122"/>
                    <a:cs typeface="微软雅黑" pitchFamily="34" charset="-120"/>
                  </a:rPr>
                  <a:t>，两</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种情况下车厢</a:t>
                </a:r>
                <a:r>
                  <a:rPr lang="en-US" altLang="zh-CN" sz="1800" b="0" i="0" dirty="0">
                    <a:solidFill>
                      <a:srgbClr val="000000"/>
                    </a:solidFill>
                    <a:latin typeface="微软雅黑" pitchFamily="34" charset="0"/>
                    <a:ea typeface="微软雅黑" pitchFamily="34" charset="-122"/>
                    <a:cs typeface="微软雅黑" pitchFamily="34" charset="-120"/>
                  </a:rPr>
                  <a:t>3对4的拉力大小为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34</m:t>
                        </m:r>
                      </m:sub>
                    </m:sSub>
                    <m:r>
                      <a:rPr lang="en-US" altLang="zh-CN" sz="1800" b="0" i="0">
                        <a:solidFill>
                          <a:srgbClr val="000000"/>
                        </a:solidFill>
                        <a:latin typeface="Cambria Math" pitchFamily="34" charset="0"/>
                        <a:ea typeface="Cambria Math" pitchFamily="34" charset="-122"/>
                        <a:cs typeface="Cambria Math" pitchFamily="34" charset="-120"/>
                      </a:rPr>
                      <m:t>=7</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f</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，保持不变，故A、B错误</a:t>
                </a:r>
                <a:r>
                  <a:rPr lang="en-US" altLang="zh-CN" sz="1800" b="0" i="0">
                    <a:solidFill>
                      <a:srgbClr val="000000"/>
                    </a:solidFill>
                    <a:latin typeface="微软雅黑" pitchFamily="34" charset="0"/>
                    <a:ea typeface="微软雅黑" pitchFamily="34" charset="-122"/>
                    <a:cs typeface="微软雅黑" pitchFamily="34" charset="-120"/>
                  </a:rPr>
                  <a:t>；设每节车厢动力装置开启时的输出</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功率均为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，开启车厢1、2动力时稳定后速度大小为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，开启车厢1、2、3动力时稳定后速度大小为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𝑃</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r>
                      <a:rPr lang="en-US" altLang="zh-CN" sz="1800" b="0" i="0">
                        <a:solidFill>
                          <a:srgbClr val="000000"/>
                        </a:solidFill>
                        <a:latin typeface="Cambria Math" pitchFamily="34" charset="0"/>
                        <a:ea typeface="Cambria Math" pitchFamily="34" charset="-122"/>
                        <a:cs typeface="Cambria Math" pitchFamily="34" charset="-120"/>
                      </a:rPr>
                      <m:t>=10</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f</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𝑃</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=10</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f</m:t>
                        </m:r>
                      </m:sub>
                    </m:sSub>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num>
                      <m:den>
                        <m:r>
                          <a:rPr lang="en-US" altLang="zh-CN" sz="1800" b="0" i="0">
                            <a:solidFill>
                              <a:srgbClr val="000000"/>
                            </a:solidFill>
                            <a:latin typeface="Cambria Math" pitchFamily="34" charset="0"/>
                            <a:ea typeface="Cambria Math" pitchFamily="34" charset="-122"/>
                            <a:cs typeface="Cambria Math" pitchFamily="34" charset="-120"/>
                          </a:rPr>
                          <m:t>5</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f</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𝑃</m:t>
                        </m:r>
                      </m:num>
                      <m:den>
                        <m:r>
                          <a:rPr lang="en-US" altLang="zh-CN" sz="1800" b="0" i="0">
                            <a:solidFill>
                              <a:srgbClr val="000000"/>
                            </a:solidFill>
                            <a:latin typeface="Cambria Math" pitchFamily="34" charset="0"/>
                            <a:ea typeface="Cambria Math" pitchFamily="34" charset="-122"/>
                            <a:cs typeface="Cambria Math" pitchFamily="34" charset="-120"/>
                          </a:rPr>
                          <m:t>10</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f</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，两种情况下车厢3对</a:t>
                </a:r>
                <a:r>
                  <a:rPr lang="en-US" altLang="zh-CN" sz="1800" b="0" i="0">
                    <a:solidFill>
                      <a:srgbClr val="000000"/>
                    </a:solidFill>
                    <a:latin typeface="微软雅黑" pitchFamily="34" charset="0"/>
                    <a:ea typeface="微软雅黑" pitchFamily="34" charset="-122"/>
                    <a:cs typeface="微软雅黑" pitchFamily="34" charset="-120"/>
                  </a:rPr>
                  <a:t>4的拉力功率分别为</a:t>
                </a:r>
              </a:p>
              <a:p>
                <a:pPr latinLnBrk="1">
                  <a:lnSpc>
                    <a:spcPts val="26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=7</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f</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7</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=7</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m:rPr>
                            <m:sty m:val="p"/>
                          </m:rPr>
                          <a:rPr lang="en-US" altLang="zh-CN" b="0" i="0">
                            <a:solidFill>
                              <a:srgbClr val="000000"/>
                            </a:solidFill>
                            <a:latin typeface="Cambria Math" pitchFamily="34" charset="0"/>
                            <a:ea typeface="Cambria Math" pitchFamily="34" charset="-122"/>
                            <a:cs typeface="Cambria Math" pitchFamily="34" charset="-120"/>
                          </a:rPr>
                          <m:t>f</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21</m:t>
                        </m:r>
                      </m:num>
                      <m:den>
                        <m:r>
                          <a:rPr lang="en-US" altLang="zh-CN" b="0" i="0">
                            <a:solidFill>
                              <a:srgbClr val="000000"/>
                            </a:solidFill>
                            <a:latin typeface="Cambria Math" pitchFamily="34" charset="0"/>
                            <a:ea typeface="Cambria Math" pitchFamily="34" charset="-122"/>
                            <a:cs typeface="Cambria Math" pitchFamily="34" charset="-120"/>
                          </a:rPr>
                          <m:t>10</m:t>
                        </m:r>
                      </m:den>
                    </m:f>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&lt;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𝑃</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，车厢3对4的拉力功率变大，故C错误，D正确.</a:t>
                </a:r>
                <a:endParaRPr lang="en-US" altLang="zh-CN" dirty="0"/>
              </a:p>
            </p:txBody>
          </p:sp>
        </mc:Choice>
        <mc:Fallback>
          <p:sp>
            <p:nvSpPr>
              <p:cNvPr id="6" name="QC_6_AS.38_1#4e20bac14?vop=1&amp;pid=d36c89596&amp;color=0,0,0&amp;vtp=1&amp;bbb=1&amp;hb=1"/>
              <p:cNvSpPr>
                <a:spLocks noRot="1" noChangeAspect="1" noMove="1" noResize="1" noEditPoints="1" noAdjustHandles="1" noChangeArrowheads="1" noChangeShapeType="1" noTextEdit="1"/>
              </p:cNvSpPr>
              <p:nvPr/>
            </p:nvSpPr>
            <p:spPr>
              <a:xfrm>
                <a:off x="832104" y="4142932"/>
                <a:ext cx="10533888" cy="1843659"/>
              </a:xfrm>
              <a:prstGeom prst="rect">
                <a:avLst/>
              </a:prstGeom>
              <a:blipFill>
                <a:blip r:embed="rId4"/>
                <a:stretch>
                  <a:fillRect l="-1389" t="-1656" r="-752" b="-43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9c1ccd5e7.fixed?pid=05e70509a&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第八章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机械能守恒定律</a:t>
            </a:r>
            <a:endParaRPr lang="en-US" altLang="zh-CN" sz="4400" dirty="0"/>
          </a:p>
        </p:txBody>
      </p:sp>
      <p:sp>
        <p:nvSpPr>
          <p:cNvPr id="3" name="C_2#9c1ccd5e7.fixed?pid=05e70509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第1节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功与功率</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9_1#4e20bac14?vop=1&amp;pid=d36c89596&amp;color=0,0,0&amp;vtp=1&amp;bt=1&amp;bbb=1&amp;hb=1"/>
              <p:cNvSpPr/>
              <p:nvPr/>
            </p:nvSpPr>
            <p:spPr>
              <a:xfrm>
                <a:off x="832104" y="1512000"/>
                <a:ext cx="10533888" cy="659130"/>
              </a:xfrm>
              <a:prstGeom prst="rect">
                <a:avLst/>
              </a:prstGeom>
              <a:noFill/>
              <a:ln/>
            </p:spPr>
            <p:txBody>
              <a:bodyPr wrap="none" lIns="0" tIns="0" rIns="0" bIns="0" rtlCol="0" anchor="t"/>
              <a:lstStyle/>
              <a:p>
                <a:pPr algn="l" latinLnBrk="1">
                  <a:lnSpc>
                    <a:spcPts val="28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多车厢功率问题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先确定研究对象明确拉力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等于该部分阻力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再通过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总功率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总牵引力</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2600"/>
                  </a:lnSpc>
                </a:pPr>
                <a:r>
                  <a:rPr lang="en-US" altLang="zh-CN" b="0" i="0">
                    <a:solidFill>
                      <a:srgbClr val="000000"/>
                    </a:solidFill>
                    <a:latin typeface="微软雅黑" pitchFamily="34" charset="0"/>
                    <a:ea typeface="楷体" pitchFamily="34" charset="-122"/>
                    <a:cs typeface="微软雅黑" pitchFamily="34" charset="-120"/>
                  </a:rPr>
                  <a:t>速度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求速度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最后用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拉力</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速度</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算拉力功率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确保总功率与总牵引力对应</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EX.39_1#4e20bac14?vop=1&amp;pid=d36c89596&amp;color=0,0,0&amp;vtp=1&amp;bt=1&amp;bbb=1&amp;hb=1"/>
              <p:cNvSpPr>
                <a:spLocks noRot="1" noChangeAspect="1" noMove="1" noResize="1" noEditPoints="1" noAdjustHandles="1" noChangeArrowheads="1" noChangeShapeType="1" noTextEdit="1"/>
              </p:cNvSpPr>
              <p:nvPr/>
            </p:nvSpPr>
            <p:spPr>
              <a:xfrm>
                <a:off x="832104" y="1512000"/>
                <a:ext cx="10533888" cy="659130"/>
              </a:xfrm>
              <a:prstGeom prst="rect">
                <a:avLst/>
              </a:prstGeom>
              <a:blipFill>
                <a:blip r:embed="rId3"/>
                <a:stretch>
                  <a:fillRect l="-1389" t="-7407" r="-1331" b="-22222"/>
                </a:stretch>
              </a:blipFill>
              <a:ln/>
            </p:spPr>
            <p:txBody>
              <a:bodyPr/>
              <a:lstStyle/>
              <a:p>
                <a:r>
                  <a:rPr lang="zh-CN" altLang="en-US">
                    <a:noFill/>
                  </a:rPr>
                  <a:t> </a:t>
                </a:r>
              </a:p>
            </p:txBody>
          </p:sp>
        </mc:Fallback>
      </mc:AlternateContent>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d544e61cf.fixed?pid=9c1ccd5e7&amp;color=255,240,0&amp;vtp=1&amp;bbb=1"/>
          <p:cNvSpPr/>
          <p:nvPr/>
        </p:nvSpPr>
        <p:spPr>
          <a:xfrm>
            <a:off x="0" y="1527048"/>
            <a:ext cx="12188952" cy="1014984"/>
          </a:xfrm>
          <a:prstGeom prst="rect">
            <a:avLst/>
          </a:prstGeom>
          <a:noFill/>
          <a:ln/>
        </p:spPr>
        <p:txBody>
          <a:bodyPr wrap="none" lIns="0" tIns="0" rIns="0" bIns="0" rtlCol="0" anchor="ctr"/>
          <a:lstStyle/>
          <a:p>
            <a:pPr algn="ctr" latinLnBrk="1">
              <a:lnSpc>
                <a:spcPts val="7500"/>
              </a:lnSpc>
            </a:pPr>
            <a:r>
              <a:rPr lang="en-US" altLang="zh-CN" sz="6000" b="1" i="0" dirty="0">
                <a:solidFill>
                  <a:srgbClr val="FFF000"/>
                </a:solidFill>
                <a:latin typeface="微软雅黑" pitchFamily="34" charset="0"/>
                <a:ea typeface="微软雅黑" pitchFamily="34" charset="-122"/>
                <a:cs typeface="微软雅黑" pitchFamily="34" charset="-120"/>
              </a:rPr>
              <a:t>课时2</a:t>
            </a:r>
            <a:endParaRPr lang="en-US" altLang="zh-CN" sz="6000" dirty="0"/>
          </a:p>
        </p:txBody>
      </p:sp>
      <p:sp>
        <p:nvSpPr>
          <p:cNvPr id="3" name="C_3_BD#d544e61cf.fixed?pid=9c1ccd5e7&amp;color=255,240,0&amp;vtp=1&amp;bbb=1"/>
          <p:cNvSpPr/>
          <p:nvPr/>
        </p:nvSpPr>
        <p:spPr>
          <a:xfrm>
            <a:off x="0" y="2807208"/>
            <a:ext cx="12188952" cy="1014984"/>
          </a:xfrm>
          <a:prstGeom prst="rect">
            <a:avLst/>
          </a:prstGeom>
          <a:noFill/>
          <a:ln/>
        </p:spPr>
        <p:txBody>
          <a:bodyPr wrap="none" lIns="0" tIns="0" rIns="0" bIns="0" rtlCol="0" anchor="ctr"/>
          <a:lstStyle/>
          <a:p>
            <a:pPr algn="ctr" latinLnBrk="1">
              <a:lnSpc>
                <a:spcPts val="7500"/>
              </a:lnSpc>
            </a:pPr>
            <a:r>
              <a:rPr lang="en-US" altLang="zh-CN" sz="6000" b="0" i="0" dirty="0">
                <a:solidFill>
                  <a:srgbClr val="FFF000"/>
                </a:solidFill>
                <a:latin typeface="微软雅黑" pitchFamily="34" charset="0"/>
                <a:ea typeface="微软雅黑" pitchFamily="34" charset="-122"/>
                <a:cs typeface="微软雅黑" pitchFamily="34" charset="-120"/>
              </a:rPr>
              <a:t>功率</a:t>
            </a:r>
            <a:endParaRPr lang="en-US" altLang="zh-CN" sz="60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1_1#125178731?vop=1&amp;pid=1fbd32153&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下列关于功率的说法中正确的是(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6_AN.2_1#125178731.bracket?vop=1&amp;pid=1fbd32153&amp;color=0,0,0&amp;vpa=1&amp;vtp=1"/>
          <p:cNvSpPr/>
          <p:nvPr/>
        </p:nvSpPr>
        <p:spPr>
          <a:xfrm>
            <a:off x="4519073"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4" name="QC_6_BD.1_2#125178731.choices?vop=1&amp;pid=1fbd32153&amp;color=0,0,0&amp;vtp=1&amp;bbb=1"/>
              <p:cNvSpPr/>
              <p:nvPr/>
            </p:nvSpPr>
            <p:spPr>
              <a:xfrm>
                <a:off x="832104" y="1875790"/>
                <a:ext cx="10533888" cy="16211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𝐹𝑣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知，物体运动得越快，功率越大</a:t>
                </a:r>
                <a:endParaRPr lang="en-US" altLang="zh-CN" sz="1800" dirty="0"/>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𝑊</m:t>
                        </m:r>
                      </m:num>
                      <m:den>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知，力做的功越多，功率越大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知，功率越大，力做的功越多</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𝐹𝑣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知，某一时刻，即使力和速度都很大，但功率不一定大</a:t>
                </a:r>
                <a:endParaRPr lang="en-US" altLang="zh-CN" sz="1800" dirty="0"/>
              </a:p>
            </p:txBody>
          </p:sp>
        </mc:Choice>
        <mc:Fallback>
          <p:sp>
            <p:nvSpPr>
              <p:cNvPr id="4" name="QC_6_BD.1_2#125178731.choices?vop=1&amp;pid=1fbd32153&amp;color=0,0,0&amp;vtp=1&amp;bbb=1"/>
              <p:cNvSpPr>
                <a:spLocks noRot="1" noChangeAspect="1" noMove="1" noResize="1" noEditPoints="1" noAdjustHandles="1" noChangeArrowheads="1" noChangeShapeType="1" noTextEdit="1"/>
              </p:cNvSpPr>
              <p:nvPr/>
            </p:nvSpPr>
            <p:spPr>
              <a:xfrm>
                <a:off x="832104" y="1875790"/>
                <a:ext cx="10533888" cy="1621155"/>
              </a:xfrm>
              <a:prstGeom prst="rect">
                <a:avLst/>
              </a:prstGeom>
              <a:blipFill>
                <a:blip r:embed="rId3"/>
                <a:stretch>
                  <a:fillRect l="-1389" b="-864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3_1#125178731?vop=1&amp;pid=1fbd32153&amp;color=0,0,0&amp;vtp=1&amp;bbb=1&amp;hb=1"/>
              <p:cNvSpPr/>
              <p:nvPr/>
            </p:nvSpPr>
            <p:spPr>
              <a:xfrm>
                <a:off x="832104" y="3503231"/>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【解析】功率由力与速度共同决定，故A错误；功率定义为做功与时间的比值，做功多不代表功率大</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错误；做的功等于功率与时间的乘积，功率大不表示做功多，故C错误；力和速度都很大</a:t>
                </a:r>
                <a:r>
                  <a:rPr lang="en-US" altLang="zh-CN" sz="1800" b="0" i="0">
                    <a:solidFill>
                      <a:srgbClr val="000000"/>
                    </a:solidFill>
                    <a:latin typeface="微软雅黑" pitchFamily="34" charset="0"/>
                    <a:ea typeface="微软雅黑" pitchFamily="34" charset="-122"/>
                    <a:cs typeface="微软雅黑" pitchFamily="34" charset="-120"/>
                  </a:rPr>
                  <a:t>，但二者方向</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间夹角为</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90</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时，功率为零，即力和速度都很大，但功率不一定大，故D正确.</a:t>
                </a:r>
                <a:endParaRPr lang="en-US" altLang="zh-CN" dirty="0"/>
              </a:p>
            </p:txBody>
          </p:sp>
        </mc:Choice>
        <mc:Fallback>
          <p:sp>
            <p:nvSpPr>
              <p:cNvPr id="5" name="QC_6_AS.3_1#125178731?vop=1&amp;pid=1fbd32153&amp;color=0,0,0&amp;vtp=1&amp;bbb=1&amp;hb=1"/>
              <p:cNvSpPr>
                <a:spLocks noRot="1" noChangeAspect="1" noMove="1" noResize="1" noEditPoints="1" noAdjustHandles="1" noChangeArrowheads="1" noChangeShapeType="1" noTextEdit="1"/>
              </p:cNvSpPr>
              <p:nvPr/>
            </p:nvSpPr>
            <p:spPr>
              <a:xfrm>
                <a:off x="832104" y="3503231"/>
                <a:ext cx="10533888" cy="1189355"/>
              </a:xfrm>
              <a:prstGeom prst="rect">
                <a:avLst/>
              </a:prstGeom>
              <a:blipFill>
                <a:blip r:embed="rId4"/>
                <a:stretch>
                  <a:fillRect l="-1389" r="-694"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6_BD.4_1#c472b490a?htil=1&amp;vop=1&amp;pid=1fbd32153&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34072" y="1594296"/>
            <a:ext cx="1280160" cy="11978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4_2#c472b490a?htil=1&amp;vop=1&amp;pid=1fbd32153&amp;color=0,0,0&amp;vtp=1&amp;bt=1&amp;bbb=1&amp;hb=1&amp;hs=1"/>
              <p:cNvSpPr/>
              <p:nvPr/>
            </p:nvSpPr>
            <p:spPr>
              <a:xfrm>
                <a:off x="832104" y="1512000"/>
                <a:ext cx="911656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甲、乙两台挖掘机在工地上施工过程中，所做的功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𝑊</m:t>
                    </m:r>
                  </m:oMath>
                </a14:m>
                <a:r>
                  <a:rPr lang="en-US" altLang="zh-CN" sz="1800" b="0" i="0" dirty="0">
                    <a:solidFill>
                      <a:srgbClr val="000000"/>
                    </a:solidFill>
                    <a:latin typeface="微软雅黑" pitchFamily="34" charset="0"/>
                    <a:ea typeface="微软雅黑" pitchFamily="34" charset="-122"/>
                    <a:cs typeface="微软雅黑" pitchFamily="34" charset="-120"/>
                  </a:rPr>
                  <a:t>随时间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变化的规律图像如图所示，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根据图像可以确定的是(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6_BD.4_2#c472b490a?htil=1&amp;vop=1&amp;pid=1fbd32153&amp;color=0,0,0&amp;vtp=1&amp;bt=1&amp;bbb=1&amp;hb=1&amp;hs=1"/>
              <p:cNvSpPr>
                <a:spLocks noRot="1" noChangeAspect="1" noMove="1" noResize="1" noEditPoints="1" noAdjustHandles="1" noChangeArrowheads="1" noChangeShapeType="1" noTextEdit="1"/>
              </p:cNvSpPr>
              <p:nvPr/>
            </p:nvSpPr>
            <p:spPr>
              <a:xfrm>
                <a:off x="832104" y="1512000"/>
                <a:ext cx="9116568" cy="770255"/>
              </a:xfrm>
              <a:prstGeom prst="rect">
                <a:avLst/>
              </a:prstGeom>
              <a:blipFill>
                <a:blip r:embed="rId4"/>
                <a:stretch>
                  <a:fillRect l="-1605" r="-1405" b="-19048"/>
                </a:stretch>
              </a:blipFill>
              <a:ln/>
            </p:spPr>
            <p:txBody>
              <a:bodyPr/>
              <a:lstStyle/>
              <a:p>
                <a:r>
                  <a:rPr lang="zh-CN" altLang="en-US">
                    <a:noFill/>
                  </a:rPr>
                  <a:t> </a:t>
                </a:r>
              </a:p>
            </p:txBody>
          </p:sp>
        </mc:Fallback>
      </mc:AlternateContent>
      <p:sp>
        <p:nvSpPr>
          <p:cNvPr id="4" name="QC_6_AN.5_1#c472b490a.bracket?vop=1&amp;pid=1fbd32153&amp;color=0,0,0&amp;vpa=2&amp;vtp=1"/>
          <p:cNvSpPr/>
          <p:nvPr/>
        </p:nvSpPr>
        <p:spPr>
          <a:xfrm>
            <a:off x="330146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5" name="QC_6_BD.4_3#c472b490a.choices?htil=1&amp;vop=1&amp;pid=1fbd32153&amp;color=0,0,0&amp;vtp=1&amp;bbb=1&amp;hs=1"/>
          <p:cNvSpPr/>
          <p:nvPr/>
        </p:nvSpPr>
        <p:spPr>
          <a:xfrm>
            <a:off x="832104" y="2324990"/>
            <a:ext cx="9116568" cy="360680"/>
          </a:xfrm>
          <a:prstGeom prst="rect">
            <a:avLst/>
          </a:prstGeom>
          <a:noFill/>
          <a:ln/>
        </p:spPr>
        <p:txBody>
          <a:bodyPr wrap="none" lIns="0" tIns="0" rIns="0" bIns="0" rtlCol="0" anchor="t"/>
          <a:lstStyle/>
          <a:p>
            <a:pPr latinLnBrk="1">
              <a:lnSpc>
                <a:spcPts val="3200"/>
              </a:lnSpc>
              <a:tabLst>
                <a:tab pos="2352167" algn="l"/>
                <a:tab pos="4666234" algn="l"/>
                <a:tab pos="699300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甲比乙做功多</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甲比乙做功少</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甲比乙做功快</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甲比乙做功慢</a:t>
            </a:r>
            <a:endParaRPr lang="en-US" altLang="zh-CN" sz="1800" dirty="0"/>
          </a:p>
        </p:txBody>
      </p:sp>
      <p:sp>
        <p:nvSpPr>
          <p:cNvPr id="6" name="QC_6_AS.6_1#c472b490a?htil=1&amp;vop=1&amp;pid=1fbd32153&amp;color=0,0,0&amp;vtp=1&amp;bbb=1&amp;hb=1&amp;hs=1"/>
          <p:cNvSpPr/>
          <p:nvPr/>
        </p:nvSpPr>
        <p:spPr>
          <a:xfrm>
            <a:off x="832104" y="2701482"/>
            <a:ext cx="911656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【解析】做功多少与时间有关，在不知道做功时间的情况下无法比较甲</a:t>
            </a:r>
            <a:r>
              <a:rPr lang="en-US" altLang="zh-CN" sz="1800" b="0" i="0">
                <a:solidFill>
                  <a:srgbClr val="000000"/>
                </a:solidFill>
                <a:latin typeface="微软雅黑" pitchFamily="34" charset="0"/>
                <a:ea typeface="微软雅黑" pitchFamily="34" charset="-122"/>
                <a:cs typeface="微软雅黑" pitchFamily="34" charset="-120"/>
              </a:rPr>
              <a:t>、乙两台挖掘机做</a:t>
            </a:r>
            <a:endParaRPr lang="en-US" altLang="zh-CN" dirty="0"/>
          </a:p>
        </p:txBody>
      </p:sp>
      <mc:AlternateContent xmlns:mc="http://schemas.openxmlformats.org/markup-compatibility/2006">
        <mc:Choice xmlns:a14="http://schemas.microsoft.com/office/drawing/2010/main" Requires="a14">
          <p:sp>
            <p:nvSpPr>
              <p:cNvPr id="7" name="QC_6_AS.6_1#c472b490a?htil=1&amp;vop=1&amp;pid=1fbd32153&amp;color=0,0,0&amp;vtp=1&amp;bbb=1&amp;hb=1&amp;hs=1">
                <a:extLst>
                  <a:ext uri="{FF2B5EF4-FFF2-40B4-BE49-F238E27FC236}">
                    <a16:creationId xmlns:a16="http://schemas.microsoft.com/office/drawing/2014/main" id="{72F1069F-F6B5-E941-D0B9-003BDC5DD769}"/>
                  </a:ext>
                </a:extLst>
              </p:cNvPr>
              <p:cNvSpPr/>
              <p:nvPr/>
            </p:nvSpPr>
            <p:spPr>
              <a:xfrm>
                <a:off x="832104" y="3075497"/>
                <a:ext cx="10536017" cy="786130"/>
              </a:xfrm>
              <a:prstGeom prst="rect">
                <a:avLst/>
              </a:prstGeom>
              <a:noFill/>
              <a:ln/>
            </p:spPr>
            <p:txBody>
              <a:bodyPr wrap="none" lIns="0" tIns="0" rIns="0" bIns="0" rtlCol="0" anchor="t"/>
              <a:lstStyle/>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功的多少</a:t>
                </a:r>
                <a:r>
                  <a:rPr lang="en-US" altLang="zh-CN" sz="1800" b="0" i="0" dirty="0">
                    <a:solidFill>
                      <a:srgbClr val="000000"/>
                    </a:solidFill>
                    <a:latin typeface="微软雅黑" pitchFamily="34" charset="0"/>
                    <a:ea typeface="微软雅黑" pitchFamily="34" charset="-122"/>
                    <a:cs typeface="微软雅黑" pitchFamily="34" charset="-120"/>
                  </a:rPr>
                  <a:t>，故A、B错误；根据图像可知，在相等时间内，甲比乙做功多，由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𝑊</m:t>
                        </m:r>
                      </m:num>
                      <m:den>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a:t>
                </a:r>
                <a:r>
                  <a:rPr lang="en-US" altLang="zh-CN" b="0" i="0">
                    <a:solidFill>
                      <a:srgbClr val="000000"/>
                    </a:solidFill>
                    <a:latin typeface="微软雅黑" pitchFamily="34" charset="0"/>
                    <a:ea typeface="微软雅黑" pitchFamily="34" charset="-122"/>
                    <a:cs typeface="微软雅黑" pitchFamily="34" charset="-120"/>
                  </a:rPr>
                  <a:t>甲的功率大，即</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甲比乙做功快</a:t>
                </a:r>
                <a:r>
                  <a:rPr lang="en-US" altLang="zh-CN" b="0" i="0" dirty="0">
                    <a:solidFill>
                      <a:srgbClr val="000000"/>
                    </a:solidFill>
                    <a:latin typeface="微软雅黑" pitchFamily="34" charset="0"/>
                    <a:ea typeface="微软雅黑" pitchFamily="34" charset="-122"/>
                    <a:cs typeface="微软雅黑" pitchFamily="34" charset="-120"/>
                  </a:rPr>
                  <a:t>，故C正确，D错误.</a:t>
                </a:r>
                <a:endParaRPr lang="en-US" altLang="zh-CN" dirty="0"/>
              </a:p>
            </p:txBody>
          </p:sp>
        </mc:Choice>
        <mc:Fallback>
          <p:sp>
            <p:nvSpPr>
              <p:cNvPr id="7" name="QC_6_AS.6_1#c472b490a?htil=1&amp;vop=1&amp;pid=1fbd32153&amp;color=0,0,0&amp;vtp=1&amp;bbb=1&amp;hb=1&amp;hs=1">
                <a:extLst>
                  <a:ext uri="{FF2B5EF4-FFF2-40B4-BE49-F238E27FC236}">
                    <a16:creationId xmlns:a16="http://schemas.microsoft.com/office/drawing/2014/main" id="{72F1069F-F6B5-E941-D0B9-003BDC5DD769}"/>
                  </a:ext>
                </a:extLst>
              </p:cNvPr>
              <p:cNvSpPr>
                <a:spLocks noRot="1" noChangeAspect="1" noMove="1" noResize="1" noEditPoints="1" noAdjustHandles="1" noChangeArrowheads="1" noChangeShapeType="1" noTextEdit="1"/>
              </p:cNvSpPr>
              <p:nvPr/>
            </p:nvSpPr>
            <p:spPr>
              <a:xfrm>
                <a:off x="832104" y="3075497"/>
                <a:ext cx="10536017" cy="786130"/>
              </a:xfrm>
              <a:prstGeom prst="rect">
                <a:avLst/>
              </a:prstGeom>
              <a:blipFill>
                <a:blip r:embed="rId5"/>
                <a:stretch>
                  <a:fillRect l="-1389" r="-1331" b="-1796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bg/>
                                          </p:spTgt>
                                        </p:tgtEl>
                                        <p:attrNameLst>
                                          <p:attrName>style.visibility</p:attrName>
                                        </p:attrNameLst>
                                      </p:cBhvr>
                                      <p:to>
                                        <p:strVal val="visible"/>
                                      </p:to>
                                    </p:set>
                                    <p:anim calcmode="lin" valueType="num">
                                      <p:cBhvr additive="base">
                                        <p:cTn id="2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7">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 calcmode="lin" valueType="num">
                                      <p:cBhvr additive="base">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6_BD.7_1#117a1c40e?htil=2&amp;vop=1&amp;pid=c460314ba&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60673" y="1594296"/>
            <a:ext cx="2048256" cy="905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7_2#117a1c40e?htil=2&amp;vop=1&amp;pid=c460314ba&amp;color=0,0,0&amp;vtp=1&amp;bt=1&amp;bbb=1&amp;hb=1&amp;hs=1"/>
              <p:cNvSpPr/>
              <p:nvPr/>
            </p:nvSpPr>
            <p:spPr>
              <a:xfrm>
                <a:off x="832104" y="1512000"/>
                <a:ext cx="8357616"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如图所示，光滑的水平地面上放着一个质量为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的木箱，拉力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与水平方向成</a:t>
                </a:r>
              </a:p>
              <a:p>
                <a:pPr latinLnBrk="1">
                  <a:lnSpc>
                    <a:spcPts val="3100"/>
                  </a:lnSpc>
                </a:pP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60</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角，</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oMath>
                </a14:m>
                <a:r>
                  <a:rPr lang="en-US" altLang="zh-CN" b="0" i="0" dirty="0">
                    <a:solidFill>
                      <a:srgbClr val="000000"/>
                    </a:solidFill>
                    <a:latin typeface="微软雅黑" pitchFamily="34" charset="0"/>
                    <a:ea typeface="微软雅黑" pitchFamily="34" charset="-122"/>
                    <a:cs typeface="微软雅黑" pitchFamily="34" charset="-120"/>
                  </a:rPr>
                  <a:t>.木箱从静止开始运动，</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末，拉力的瞬时功率</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6_BD.7_2#117a1c40e?htil=2&amp;vop=1&amp;pid=c460314ba&amp;color=0,0,0&amp;vtp=1&amp;bt=1&amp;bbb=1&amp;hb=1&amp;hs=1"/>
              <p:cNvSpPr>
                <a:spLocks noRot="1" noChangeAspect="1" noMove="1" noResize="1" noEditPoints="1" noAdjustHandles="1" noChangeArrowheads="1" noChangeShapeType="1" noTextEdit="1"/>
              </p:cNvSpPr>
              <p:nvPr/>
            </p:nvSpPr>
            <p:spPr>
              <a:xfrm>
                <a:off x="832104" y="1512000"/>
                <a:ext cx="8357616" cy="770255"/>
              </a:xfrm>
              <a:prstGeom prst="rect">
                <a:avLst/>
              </a:prstGeom>
              <a:blipFill>
                <a:blip r:embed="rId4"/>
                <a:stretch>
                  <a:fillRect l="-1751" r="-1240" b="-19048"/>
                </a:stretch>
              </a:blipFill>
              <a:ln/>
            </p:spPr>
            <p:txBody>
              <a:bodyPr/>
              <a:lstStyle/>
              <a:p>
                <a:r>
                  <a:rPr lang="zh-CN" altLang="en-US">
                    <a:noFill/>
                  </a:rPr>
                  <a:t> </a:t>
                </a:r>
              </a:p>
            </p:txBody>
          </p:sp>
        </mc:Fallback>
      </mc:AlternateContent>
      <p:sp>
        <p:nvSpPr>
          <p:cNvPr id="4" name="QC_6_AN.8_1#117a1c40e.bracket?vop=1&amp;pid=c460314ba&amp;color=0,0,0&amp;vpa=3&amp;vtp=1"/>
          <p:cNvSpPr/>
          <p:nvPr/>
        </p:nvSpPr>
        <p:spPr>
          <a:xfrm>
            <a:off x="7756176"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5" name="QC_6_BD.7_3#117a1c40e.choices?htil=2&amp;vop=1&amp;pid=c460314ba&amp;color=0,0,0&amp;vtp=1&amp;bbb=1&amp;hs=1"/>
              <p:cNvSpPr/>
              <p:nvPr/>
            </p:nvSpPr>
            <p:spPr>
              <a:xfrm>
                <a:off x="832104" y="2324990"/>
                <a:ext cx="8357616" cy="356235"/>
              </a:xfrm>
              <a:prstGeom prst="rect">
                <a:avLst/>
              </a:prstGeom>
              <a:noFill/>
              <a:ln/>
            </p:spPr>
            <p:txBody>
              <a:bodyPr wrap="none" lIns="0" tIns="0" rIns="0" bIns="0" rtlCol="0" anchor="t"/>
              <a:lstStyle/>
              <a:p>
                <a:pPr latinLnBrk="1">
                  <a:lnSpc>
                    <a:spcPts val="3200"/>
                  </a:lnSpc>
                  <a:tabLst>
                    <a:tab pos="2156079" algn="l"/>
                    <a:tab pos="4286758" algn="l"/>
                    <a:tab pos="6417437"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7_3#117a1c40e.choices?htil=2&amp;vop=1&amp;pid=c460314ba&amp;color=0,0,0&amp;vtp=1&amp;bbb=1&amp;hs=1"/>
              <p:cNvSpPr>
                <a:spLocks noRot="1" noChangeAspect="1" noMove="1" noResize="1" noEditPoints="1" noAdjustHandles="1" noChangeArrowheads="1" noChangeShapeType="1" noTextEdit="1"/>
              </p:cNvSpPr>
              <p:nvPr/>
            </p:nvSpPr>
            <p:spPr>
              <a:xfrm>
                <a:off x="832104" y="2324990"/>
                <a:ext cx="8357616" cy="356235"/>
              </a:xfrm>
              <a:prstGeom prst="rect">
                <a:avLst/>
              </a:prstGeom>
              <a:blipFill>
                <a:blip r:embed="rId5"/>
                <a:stretch>
                  <a:fillRect l="-1751"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9_1#117a1c40e?vop=1&amp;pid=c460314ba&amp;color=0,0,0&amp;vtp=1&amp;bbb=1&amp;hb=1&amp;hs=1"/>
              <p:cNvSpPr/>
              <p:nvPr/>
            </p:nvSpPr>
            <p:spPr>
              <a:xfrm>
                <a:off x="832104" y="2685607"/>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【解析】根据牛顿第二定律可得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末的速度大小为</a:t>
                </a:r>
              </a:p>
              <a:p>
                <a:pPr latinLnBrk="1">
                  <a:lnSpc>
                    <a:spcPts val="33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𝑎𝑡</m:t>
                    </m:r>
                    <m:r>
                      <a:rPr lang="en-US" altLang="zh-CN" b="0" i="0">
                        <a:solidFill>
                          <a:srgbClr val="000000"/>
                        </a:solidFill>
                        <a:latin typeface="Cambria Math" pitchFamily="34" charset="0"/>
                        <a:ea typeface="Cambria Math" pitchFamily="34" charset="-122"/>
                        <a:cs typeface="Cambria Math" pitchFamily="34" charset="-120"/>
                      </a:rPr>
                      <m:t>=0.1×4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=0.4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，则拉力的瞬时功率为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𝐹𝑣</m:t>
                    </m:r>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60</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=2×0.4×</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W</m:t>
                    </m:r>
                    <m:r>
                      <a:rPr lang="en-US" altLang="zh-CN" b="0" i="0">
                        <a:solidFill>
                          <a:srgbClr val="000000"/>
                        </a:solidFill>
                        <a:latin typeface="Cambria Math" pitchFamily="34" charset="0"/>
                        <a:ea typeface="Cambria Math" pitchFamily="34" charset="-122"/>
                        <a:cs typeface="Cambria Math" pitchFamily="34" charset="-120"/>
                      </a:rPr>
                      <m:t>=0.4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6" name="QC_6_AS.9_1#117a1c40e?vop=1&amp;pid=c460314ba&amp;color=0,0,0&amp;vtp=1&amp;bbb=1&amp;hb=1&amp;hs=1"/>
              <p:cNvSpPr>
                <a:spLocks noRot="1" noChangeAspect="1" noMove="1" noResize="1" noEditPoints="1" noAdjustHandles="1" noChangeArrowheads="1" noChangeShapeType="1" noTextEdit="1"/>
              </p:cNvSpPr>
              <p:nvPr/>
            </p:nvSpPr>
            <p:spPr>
              <a:xfrm>
                <a:off x="832104" y="2685607"/>
                <a:ext cx="10533888" cy="838200"/>
              </a:xfrm>
              <a:prstGeom prst="rect">
                <a:avLst/>
              </a:prstGeom>
              <a:blipFill>
                <a:blip r:embed="rId6"/>
                <a:stretch>
                  <a:fillRect l="-1389" r="-984" b="-102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0_1#10468ef68?vop=1&amp;pid=c460314ba&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跳绳是一项很好的体育锻炼项目.某同学在一次跳绳测验中，在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的时间内完成了100次跳绳</a:t>
                </a:r>
                <a:r>
                  <a:rPr lang="en-US" altLang="zh-CN" sz="1800" b="0" i="0">
                    <a:solidFill>
                      <a:srgbClr val="000000"/>
                    </a:solidFill>
                    <a:latin typeface="微软雅黑" pitchFamily="34" charset="0"/>
                    <a:ea typeface="微软雅黑" pitchFamily="34" charset="-122"/>
                    <a:cs typeface="微软雅黑" pitchFamily="34" charset="-120"/>
                  </a:rPr>
                  <a:t>，已知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该同学每一次跳起的最大高度为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800" b="0" i="0" dirty="0">
                    <a:solidFill>
                      <a:srgbClr val="000000"/>
                    </a:solidFill>
                    <a:latin typeface="微软雅黑" pitchFamily="34" charset="0"/>
                    <a:ea typeface="微软雅黑" pitchFamily="34" charset="-122"/>
                    <a:cs typeface="微软雅黑" pitchFamily="34" charset="-120"/>
                  </a:rPr>
                  <a:t>，他的质量为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，不计空气阻力和绳的质量</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下列说法中正确的是(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0_1#10468ef68?vop=1&amp;pid=c460314ba&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231" b="-12308"/>
                </a:stretch>
              </a:blipFill>
              <a:ln/>
            </p:spPr>
            <p:txBody>
              <a:bodyPr/>
              <a:lstStyle/>
              <a:p>
                <a:r>
                  <a:rPr lang="zh-CN" altLang="en-US">
                    <a:noFill/>
                  </a:rPr>
                  <a:t> </a:t>
                </a:r>
              </a:p>
            </p:txBody>
          </p:sp>
        </mc:Fallback>
      </mc:AlternateContent>
      <p:sp>
        <p:nvSpPr>
          <p:cNvPr id="3" name="QC_6_AN.11_1#10468ef68.bracket?vop=1&amp;pid=c460314ba&amp;color=0,0,0&amp;vpa=4&amp;vtp=1"/>
          <p:cNvSpPr/>
          <p:nvPr/>
        </p:nvSpPr>
        <p:spPr>
          <a:xfrm>
            <a:off x="3072860" y="2338897"/>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10_2#10468ef68.choices?vop=1&amp;pid=c460314ba&amp;color=0,0,0&amp;vtp=1&amp;bbb=1"/>
              <p:cNvSpPr/>
              <p:nvPr/>
            </p:nvSpPr>
            <p:spPr>
              <a:xfrm>
                <a:off x="832104" y="2695132"/>
                <a:ext cx="10533888"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每一次向上运动的过程中，该同学克服重力做的功为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每次离开地面的瞬间，重力的瞬时功率为零</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每次跳起时，地面对该同学的支持力做功为零</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这次跳绳测验该同学克服重力做功的平均功率为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0_2#10468ef68.choices?vop=1&amp;pid=c460314ba&amp;color=0,0,0&amp;vtp=1&amp;bbb=1"/>
              <p:cNvSpPr>
                <a:spLocks noRot="1" noChangeAspect="1" noMove="1" noResize="1" noEditPoints="1" noAdjustHandles="1" noChangeArrowheads="1" noChangeShapeType="1" noTextEdit="1"/>
              </p:cNvSpPr>
              <p:nvPr/>
            </p:nvSpPr>
            <p:spPr>
              <a:xfrm>
                <a:off x="832104" y="2695132"/>
                <a:ext cx="10533888" cy="1604010"/>
              </a:xfrm>
              <a:prstGeom prst="rect">
                <a:avLst/>
              </a:prstGeom>
              <a:blipFill>
                <a:blip r:embed="rId4"/>
                <a:stretch>
                  <a:fillRect l="-1389" b="-950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12_1#10468ef68?vop=1&amp;pid=c460314ba&amp;color=0,0,0&amp;vtp=1&amp;bbb=1&amp;hb=1"/>
              <p:cNvSpPr/>
              <p:nvPr/>
            </p:nvSpPr>
            <p:spPr>
              <a:xfrm>
                <a:off x="832104" y="4282632"/>
                <a:ext cx="10533888" cy="1676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【解析】每一次向上运动的过程中，该同学克服重力做的功为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𝑊</m:t>
                        </m:r>
                      </m:e>
                      <m:sub>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𝑚𝑔h</m:t>
                    </m:r>
                    <m:r>
                      <a:rPr lang="en-US" altLang="zh-CN" sz="1800" b="0" i="0">
                        <a:solidFill>
                          <a:srgbClr val="000000"/>
                        </a:solidFill>
                        <a:latin typeface="Cambria Math" pitchFamily="34" charset="0"/>
                        <a:ea typeface="Cambria Math" pitchFamily="34" charset="-122"/>
                        <a:cs typeface="Cambria Math" pitchFamily="34" charset="-120"/>
                      </a:rPr>
                      <m:t>=50×10×0.1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故A</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错误</a:t>
                </a:r>
                <a:r>
                  <a:rPr lang="en-US" altLang="zh-CN" sz="1800" b="0" i="0" dirty="0">
                    <a:solidFill>
                      <a:srgbClr val="000000"/>
                    </a:solidFill>
                    <a:latin typeface="微软雅黑" pitchFamily="34" charset="0"/>
                    <a:ea typeface="微软雅黑" pitchFamily="34" charset="-122"/>
                    <a:cs typeface="微软雅黑" pitchFamily="34" charset="-120"/>
                  </a:rPr>
                  <a:t>；该同学离开地面瞬间的速度大小不为零，则每次离开地面的瞬间，重力的瞬时功率不为零，故</a:t>
                </a:r>
                <a:r>
                  <a:rPr lang="en-US" altLang="zh-CN" sz="1800" b="0" i="0">
                    <a:solidFill>
                      <a:srgbClr val="000000"/>
                    </a:solidFill>
                    <a:latin typeface="微软雅黑" pitchFamily="34" charset="0"/>
                    <a:ea typeface="微软雅黑" pitchFamily="34" charset="-122"/>
                    <a:cs typeface="微软雅黑" pitchFamily="34" charset="-120"/>
                  </a:rPr>
                  <a:t>B错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；每次跳起时，地面对该同学的支持力作用点的位移为零，所以地面对该同学的支持力做功为零，</a:t>
                </a:r>
                <a:r>
                  <a:rPr lang="en-US" altLang="zh-CN" sz="1800" b="0" i="0">
                    <a:solidFill>
                      <a:srgbClr val="000000"/>
                    </a:solidFill>
                    <a:latin typeface="微软雅黑" pitchFamily="34" charset="0"/>
                    <a:ea typeface="微软雅黑" pitchFamily="34" charset="-122"/>
                    <a:cs typeface="微软雅黑" pitchFamily="34" charset="-120"/>
                  </a:rPr>
                  <a:t>故C</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正确</a:t>
                </a:r>
                <a:r>
                  <a:rPr lang="en-US" altLang="zh-CN" b="0" i="0" dirty="0">
                    <a:solidFill>
                      <a:srgbClr val="000000"/>
                    </a:solidFill>
                    <a:latin typeface="微软雅黑" pitchFamily="34" charset="0"/>
                    <a:ea typeface="微软雅黑" pitchFamily="34" charset="-122"/>
                    <a:cs typeface="微软雅黑" pitchFamily="34" charset="-120"/>
                  </a:rPr>
                  <a:t>；这次跳绳测验该同学克服重力做功的平均功率为</a:t>
                </a:r>
                <a14:m>
                  <m:oMath xmlns:m="http://schemas.openxmlformats.org/officeDocument/2006/math">
                    <m:bar>
                      <m:barPr>
                        <m:pos m:val="top"/>
                        <m:ctrlPr>
                          <a:rPr lang="en-US" altLang="zh-CN">
                            <a:solidFill>
                              <a:srgbClr val="000000"/>
                            </a:solidFill>
                            <a:latin typeface="Cambria Math" panose="02040503050406030204" pitchFamily="18" charset="0"/>
                          </a:rPr>
                        </m:ctrlPr>
                      </m:barPr>
                      <m:e>
                        <m:r>
                          <a:rPr lang="en-US" altLang="zh-CN">
                            <a:solidFill>
                              <a:srgbClr val="000000"/>
                            </a:solidFill>
                            <a:latin typeface="Cambria Math" panose="02040503050406030204" pitchFamily="18" charset="0"/>
                          </a:rPr>
                          <m:t>𝑃</m:t>
                        </m:r>
                      </m:e>
                    </m:ba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100</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𝑊</m:t>
                            </m:r>
                          </m:e>
                          <m:sub>
                            <m:r>
                              <a:rPr lang="en-US" altLang="zh-CN" b="0" i="0">
                                <a:solidFill>
                                  <a:srgbClr val="000000"/>
                                </a:solidFill>
                                <a:latin typeface="Cambria Math" pitchFamily="34" charset="0"/>
                                <a:ea typeface="Cambria Math" pitchFamily="34" charset="-122"/>
                                <a:cs typeface="Cambria Math" pitchFamily="34" charset="-120"/>
                              </a:rPr>
                              <m:t>𝐺</m:t>
                            </m:r>
                            <m:r>
                              <a:rPr lang="en-US" altLang="zh-CN" b="0" i="0">
                                <a:solidFill>
                                  <a:srgbClr val="000000"/>
                                </a:solidFill>
                                <a:latin typeface="Cambria Math" pitchFamily="34" charset="0"/>
                                <a:ea typeface="Cambria Math" pitchFamily="34" charset="-122"/>
                                <a:cs typeface="Cambria Math" pitchFamily="34" charset="-120"/>
                              </a:rPr>
                              <m:t>1</m:t>
                            </m:r>
                          </m:sub>
                        </m:sSub>
                      </m:num>
                      <m:den>
                        <m:r>
                          <a:rPr lang="en-US" altLang="zh-CN" b="0" i="0">
                            <a:solidFill>
                              <a:srgbClr val="000000"/>
                            </a:solidFill>
                            <a:latin typeface="Cambria Math" pitchFamily="34" charset="0"/>
                            <a:ea typeface="Cambria Math" pitchFamily="34" charset="-122"/>
                            <a:cs typeface="Cambria Math" pitchFamily="34" charset="-120"/>
                          </a:rPr>
                          <m:t>𝑡</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100×50</m:t>
                        </m:r>
                      </m:num>
                      <m:den>
                        <m:r>
                          <a:rPr lang="en-US" altLang="zh-CN" b="0" i="0">
                            <a:solidFill>
                              <a:srgbClr val="000000"/>
                            </a:solidFill>
                            <a:latin typeface="Cambria Math" pitchFamily="34" charset="0"/>
                            <a:ea typeface="Cambria Math" pitchFamily="34" charset="-122"/>
                            <a:cs typeface="Cambria Math" pitchFamily="34" charset="-120"/>
                          </a:rPr>
                          <m:t>40</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W</m:t>
                    </m:r>
                    <m:r>
                      <a:rPr lang="en-US" altLang="zh-CN" b="0" i="0">
                        <a:solidFill>
                          <a:srgbClr val="000000"/>
                        </a:solidFill>
                        <a:latin typeface="Cambria Math" pitchFamily="34" charset="0"/>
                        <a:ea typeface="Cambria Math" pitchFamily="34" charset="-122"/>
                        <a:cs typeface="Cambria Math" pitchFamily="34" charset="-120"/>
                      </a:rPr>
                      <m:t>=125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W</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5" name="QC_6_AS.12_1#10468ef68?vop=1&amp;pid=c460314ba&amp;color=0,0,0&amp;vtp=1&amp;bbb=1&amp;hb=1"/>
              <p:cNvSpPr>
                <a:spLocks noRot="1" noChangeAspect="1" noMove="1" noResize="1" noEditPoints="1" noAdjustHandles="1" noChangeArrowheads="1" noChangeShapeType="1" noTextEdit="1"/>
              </p:cNvSpPr>
              <p:nvPr/>
            </p:nvSpPr>
            <p:spPr>
              <a:xfrm>
                <a:off x="832104" y="4282632"/>
                <a:ext cx="10533888" cy="1676400"/>
              </a:xfrm>
              <a:prstGeom prst="rect">
                <a:avLst/>
              </a:prstGeom>
              <a:blipFill>
                <a:blip r:embed="rId5"/>
                <a:stretch>
                  <a:fillRect l="-1389" r="-637" b="-47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3_1#f4d24429d?vop=1&amp;pid=c460314ba&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的小球从地面上以初速度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竖直向上抛出，一段时间后落回地面</a:t>
                </a:r>
                <a:r>
                  <a:rPr lang="en-US" altLang="zh-CN" sz="1800" b="0" i="0">
                    <a:solidFill>
                      <a:srgbClr val="000000"/>
                    </a:solidFill>
                    <a:latin typeface="微软雅黑" pitchFamily="34" charset="0"/>
                    <a:ea typeface="微软雅黑" pitchFamily="34" charset="-122"/>
                    <a:cs typeface="微软雅黑" pitchFamily="34" charset="-120"/>
                  </a:rPr>
                  <a:t>.若运动过程中小球受到的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空气阻力大小与其速率成正比</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3_1#f4d24429d?vop=1&amp;pid=c460314ba&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58" b="-19048"/>
                </a:stretch>
              </a:blipFill>
              <a:ln/>
            </p:spPr>
            <p:txBody>
              <a:bodyPr/>
              <a:lstStyle/>
              <a:p>
                <a:r>
                  <a:rPr lang="zh-CN" altLang="en-US">
                    <a:noFill/>
                  </a:rPr>
                  <a:t> </a:t>
                </a:r>
              </a:p>
            </p:txBody>
          </p:sp>
        </mc:Fallback>
      </mc:AlternateContent>
      <p:sp>
        <p:nvSpPr>
          <p:cNvPr id="3" name="QC_6_AN.14_1#f4d24429d.bracket?vop=1&amp;pid=c460314ba&amp;color=0,0,0&amp;vpa=5&amp;vtp=1"/>
          <p:cNvSpPr/>
          <p:nvPr/>
        </p:nvSpPr>
        <p:spPr>
          <a:xfrm>
            <a:off x="444446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4" name="QC_6_BD.13_2#f4d24429d.choices?vop=1&amp;pid=c460314ba&amp;color=0,0,0&amp;vtp=1&amp;bbb=1"/>
          <p:cNvSpPr/>
          <p:nvPr/>
        </p:nvSpPr>
        <p:spPr>
          <a:xfrm>
            <a:off x="832104" y="233000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小球上升过程中克服重力做功的平均功率等于下降过程中重力做功的平均功率</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小球上升过程中克服重力做功的平均功率小于下降过程中重力做功的平均功率</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小球上升过程中阻力所做的功等于下降过程中阻力所做的功</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小球上升过程中阻力所做的功大于下降过程中阻力所做的功</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5_1#f4d24429d?vop=1&amp;pid=c460314ba&amp;color=0,0,0&amp;vtp=1&amp;bt=1&amp;bbb=1&amp;hb=1"/>
              <p:cNvSpPr/>
              <p:nvPr/>
            </p:nvSpPr>
            <p:spPr>
              <a:xfrm>
                <a:off x="832104" y="1512000"/>
                <a:ext cx="10533888" cy="3351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【解析】由于在上升和下降过程中，物体运动的高度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相同</a:t>
                </a:r>
                <a:r>
                  <a:rPr lang="en-US" altLang="zh-CN" sz="1800" b="0" i="0">
                    <a:solidFill>
                      <a:srgbClr val="000000"/>
                    </a:solidFill>
                    <a:latin typeface="微软雅黑" pitchFamily="34" charset="0"/>
                    <a:ea typeface="微软雅黑" pitchFamily="34" charset="-122"/>
                    <a:cs typeface="微软雅黑" pitchFamily="34" charset="-120"/>
                  </a:rPr>
                  <a:t>，因此在上升过程中克服重力所做的功和下降</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过程中重力所做的功相同</a:t>
                </a:r>
                <a:r>
                  <a:rPr lang="en-US" altLang="zh-CN" sz="1800" b="0" i="0" dirty="0">
                    <a:solidFill>
                      <a:srgbClr val="000000"/>
                    </a:solidFill>
                    <a:latin typeface="微软雅黑" pitchFamily="34" charset="0"/>
                    <a:ea typeface="微软雅黑" pitchFamily="34" charset="-122"/>
                    <a:cs typeface="微软雅黑" pitchFamily="34" charset="-120"/>
                  </a:rPr>
                  <a:t>，上升过程中，小球所受空气阻力向下，由牛顿第二定律得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aseline="-10000">
                            <a:solidFill>
                              <a:srgbClr val="000000"/>
                            </a:solidFill>
                            <a:latin typeface="Cambria Math" panose="02040503050406030204" pitchFamily="18" charset="0"/>
                          </a:rPr>
                          <m:t>上</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num>
                      <m:den>
                        <m:r>
                          <a:rPr lang="en-US" altLang="zh-CN" sz="1800" b="0" i="0">
                            <a:solidFill>
                              <a:srgbClr val="000000"/>
                            </a:solidFill>
                            <a:latin typeface="Cambria Math" pitchFamily="34" charset="0"/>
                            <a:ea typeface="Cambria Math" pitchFamily="34" charset="-122"/>
                            <a:cs typeface="Cambria Math" pitchFamily="34" charset="-120"/>
                          </a:rPr>
                          <m:t>𝑚</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，下降过</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程中</a:t>
                </a:r>
                <a:r>
                  <a:rPr lang="en-US" altLang="zh-CN" sz="1800" b="0" i="0" dirty="0">
                    <a:solidFill>
                      <a:srgbClr val="000000"/>
                    </a:solidFill>
                    <a:latin typeface="微软雅黑" pitchFamily="34" charset="0"/>
                    <a:ea typeface="微软雅黑" pitchFamily="34" charset="-122"/>
                    <a:cs typeface="微软雅黑" pitchFamily="34" charset="-120"/>
                  </a:rPr>
                  <a:t>，小球所受空气阻力向上，由牛顿第二定律得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aseline="-10000">
                            <a:solidFill>
                              <a:srgbClr val="000000"/>
                            </a:solidFill>
                            <a:latin typeface="Cambria Math" panose="02040503050406030204" pitchFamily="18" charset="0"/>
                          </a:rPr>
                          <m:t>下</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num>
                      <m:den>
                        <m:r>
                          <a:rPr lang="en-US" altLang="zh-CN" sz="1800" b="0" i="0">
                            <a:solidFill>
                              <a:srgbClr val="000000"/>
                            </a:solidFill>
                            <a:latin typeface="Cambria Math" pitchFamily="34" charset="0"/>
                            <a:ea typeface="Cambria Math" pitchFamily="34" charset="-122"/>
                            <a:cs typeface="Cambria Math" pitchFamily="34" charset="-120"/>
                          </a:rPr>
                          <m:t>𝑚</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，可知上升过程的平均加速度大于下降过程</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的平均加速度</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可知，上升过程中的时间小于下降过程中的时间，根据</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𝑃</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𝑊</m:t>
                        </m:r>
                      </m:num>
                      <m:den>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a:t>
                </a:r>
                <a:r>
                  <a:rPr lang="en-US" altLang="zh-CN" sz="1800" b="0" i="0">
                    <a:solidFill>
                      <a:srgbClr val="000000"/>
                    </a:solidFill>
                    <a:latin typeface="微软雅黑" pitchFamily="34" charset="0"/>
                    <a:ea typeface="微软雅黑" pitchFamily="34" charset="-122"/>
                    <a:cs typeface="微软雅黑" pitchFamily="34" charset="-120"/>
                  </a:rPr>
                  <a:t>，上升过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程中克服重力做功的平均功率大于下降过程中重力做功的平均功率</a:t>
                </a:r>
                <a:r>
                  <a:rPr lang="en-US" altLang="zh-CN" sz="1800" b="0" i="0" dirty="0">
                    <a:solidFill>
                      <a:srgbClr val="000000"/>
                    </a:solidFill>
                    <a:latin typeface="微软雅黑" pitchFamily="34" charset="0"/>
                    <a:ea typeface="微软雅黑" pitchFamily="34" charset="-122"/>
                    <a:cs typeface="微软雅黑" pitchFamily="34" charset="-120"/>
                  </a:rPr>
                  <a:t>，故A、B错误；由以上分析可知</a:t>
                </a:r>
                <a:r>
                  <a:rPr lang="en-US" altLang="zh-CN" sz="1800" b="0" i="0">
                    <a:solidFill>
                      <a:srgbClr val="000000"/>
                    </a:solidFill>
                    <a:latin typeface="微软雅黑" pitchFamily="34" charset="0"/>
                    <a:ea typeface="微软雅黑" pitchFamily="34" charset="-122"/>
                    <a:cs typeface="微软雅黑" pitchFamily="34" charset="-120"/>
                  </a:rPr>
                  <a:t>，小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球上升过程中的平均速度大于下降过程中的平均速度</a:t>
                </a:r>
                <a:r>
                  <a:rPr lang="en-US" altLang="zh-CN" sz="1800" b="0" i="0" dirty="0">
                    <a:solidFill>
                      <a:srgbClr val="000000"/>
                    </a:solidFill>
                    <a:latin typeface="微软雅黑" pitchFamily="34" charset="0"/>
                    <a:ea typeface="微软雅黑" pitchFamily="34" charset="-122"/>
                    <a:cs typeface="微软雅黑" pitchFamily="34" charset="-120"/>
                  </a:rPr>
                  <a:t>，而空气阻力的大小与小球的速度大小成正比</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在上升过程中的平均阻力大于下降过程中的平均阻力</a:t>
                </a:r>
                <a:r>
                  <a:rPr lang="en-US" altLang="zh-CN" sz="1800" b="0" i="0" dirty="0">
                    <a:solidFill>
                      <a:srgbClr val="000000"/>
                    </a:solidFill>
                    <a:latin typeface="微软雅黑" pitchFamily="34" charset="0"/>
                    <a:ea typeface="微软雅黑" pitchFamily="34" charset="-122"/>
                    <a:cs typeface="微软雅黑" pitchFamily="34" charset="-120"/>
                  </a:rPr>
                  <a:t>，而位移大小相等</a:t>
                </a:r>
                <a:r>
                  <a:rPr lang="en-US" altLang="zh-CN" sz="1800" b="0" i="0">
                    <a:solidFill>
                      <a:srgbClr val="000000"/>
                    </a:solidFill>
                    <a:latin typeface="微软雅黑" pitchFamily="34" charset="0"/>
                    <a:ea typeface="微软雅黑" pitchFamily="34" charset="-122"/>
                    <a:cs typeface="微软雅黑" pitchFamily="34" charset="-120"/>
                  </a:rPr>
                  <a:t>，所以小球上升过程中阻力所做的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功大于下降过程中阻力所做的功</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2" name="QC_6_AS.15_1#f4d24429d?vop=1&amp;pid=c460314ba&amp;color=0,0,0&amp;vtp=1&amp;bt=1&amp;bbb=1&amp;hb=1"/>
              <p:cNvSpPr>
                <a:spLocks noRot="1" noChangeAspect="1" noMove="1" noResize="1" noEditPoints="1" noAdjustHandles="1" noChangeArrowheads="1" noChangeShapeType="1" noTextEdit="1"/>
              </p:cNvSpPr>
              <p:nvPr/>
            </p:nvSpPr>
            <p:spPr>
              <a:xfrm>
                <a:off x="832104" y="1512000"/>
                <a:ext cx="10533888" cy="3351530"/>
              </a:xfrm>
              <a:prstGeom prst="rect">
                <a:avLst/>
              </a:prstGeom>
              <a:blipFill>
                <a:blip r:embed="rId3"/>
                <a:stretch>
                  <a:fillRect l="-1389" r="-1331" b="-4182"/>
                </a:stretch>
              </a:blipFill>
              <a:ln/>
            </p:spPr>
            <p:txBody>
              <a:bodyPr/>
              <a:lstStyle/>
              <a:p>
                <a:r>
                  <a:rPr lang="zh-CN" altLang="en-US">
                    <a:noFill/>
                  </a:rPr>
                  <a:t> </a:t>
                </a:r>
              </a:p>
            </p:txBody>
          </p:sp>
        </mc:Fallback>
      </mc:AlternateContent>
      <p:sp>
        <p:nvSpPr>
          <p:cNvPr id="3" name="QC_6_EX.16_1#f4d24429d?vop=1&amp;pid=c460314ba&amp;color=0,0,0&amp;vtp=1&amp;bbb=1&amp;hb=1"/>
          <p:cNvSpPr/>
          <p:nvPr/>
        </p:nvSpPr>
        <p:spPr>
          <a:xfrm>
            <a:off x="832104" y="4916298"/>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变阻力运动中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需通过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总功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时间</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计算平均功率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比较阻力做功时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可通过平均速度判断平</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均阻力大小</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再结合位移比较总功</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1817</Words>
  <Application>Microsoft Office PowerPoint</Application>
  <PresentationFormat>宽屏</PresentationFormat>
  <Paragraphs>168</Paragraphs>
  <Slides>20</Slides>
  <Notes>20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Arial (正文)</vt:lpstr>
      <vt:lpstr>DengXian</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2025-10-29T06:35:36Z</dcterms:created>
  <dcterms:modified xsi:type="dcterms:W3CDTF">2025-10-29T06:40:56Z</dcterms:modified>
  <cp:category/>
  <cp:contentStatus/>
</cp:coreProperties>
</file>